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6" r:id="rId4"/>
    <p:sldId id="258" r:id="rId5"/>
    <p:sldId id="267" r:id="rId6"/>
    <p:sldId id="268" r:id="rId7"/>
    <p:sldId id="260" r:id="rId8"/>
    <p:sldId id="263" r:id="rId9"/>
    <p:sldId id="264" r:id="rId10"/>
    <p:sldId id="265" r:id="rId11"/>
    <p:sldId id="261" r:id="rId12"/>
    <p:sldId id="262" r:id="rId13"/>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1860" y="-19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173FB991-5570-46B8-8D54-DEED2CC3C378}" type="datetimeFigureOut">
              <a:rPr lang="it-IT" smtClean="0"/>
              <a:t>25/07/2016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B8CA24A-C5FE-4E5C-A5D0-1421E1C46E3B}" type="slidenum">
              <a:rPr lang="it-IT" smtClean="0"/>
              <a:t>‹N›</a:t>
            </a:fld>
            <a:endParaRPr lang="it-IT"/>
          </a:p>
        </p:txBody>
      </p:sp>
    </p:spTree>
    <p:extLst>
      <p:ext uri="{BB962C8B-B14F-4D97-AF65-F5344CB8AC3E}">
        <p14:creationId xmlns:p14="http://schemas.microsoft.com/office/powerpoint/2010/main" val="33914458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173FB991-5570-46B8-8D54-DEED2CC3C378}" type="datetimeFigureOut">
              <a:rPr lang="it-IT" smtClean="0"/>
              <a:t>25/07/2016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B8CA24A-C5FE-4E5C-A5D0-1421E1C46E3B}" type="slidenum">
              <a:rPr lang="it-IT" smtClean="0"/>
              <a:t>‹N›</a:t>
            </a:fld>
            <a:endParaRPr lang="it-IT"/>
          </a:p>
        </p:txBody>
      </p:sp>
    </p:spTree>
    <p:extLst>
      <p:ext uri="{BB962C8B-B14F-4D97-AF65-F5344CB8AC3E}">
        <p14:creationId xmlns:p14="http://schemas.microsoft.com/office/powerpoint/2010/main" val="21823425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173FB991-5570-46B8-8D54-DEED2CC3C378}" type="datetimeFigureOut">
              <a:rPr lang="it-IT" smtClean="0"/>
              <a:t>25/07/2016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B8CA24A-C5FE-4E5C-A5D0-1421E1C46E3B}" type="slidenum">
              <a:rPr lang="it-IT" smtClean="0"/>
              <a:t>‹N›</a:t>
            </a:fld>
            <a:endParaRPr lang="it-IT"/>
          </a:p>
        </p:txBody>
      </p:sp>
    </p:spTree>
    <p:extLst>
      <p:ext uri="{BB962C8B-B14F-4D97-AF65-F5344CB8AC3E}">
        <p14:creationId xmlns:p14="http://schemas.microsoft.com/office/powerpoint/2010/main" val="35135471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173FB991-5570-46B8-8D54-DEED2CC3C378}" type="datetimeFigureOut">
              <a:rPr lang="it-IT" smtClean="0"/>
              <a:t>25/07/2016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B8CA24A-C5FE-4E5C-A5D0-1421E1C46E3B}" type="slidenum">
              <a:rPr lang="it-IT" smtClean="0"/>
              <a:t>‹N›</a:t>
            </a:fld>
            <a:endParaRPr lang="it-IT"/>
          </a:p>
        </p:txBody>
      </p:sp>
    </p:spTree>
    <p:extLst>
      <p:ext uri="{BB962C8B-B14F-4D97-AF65-F5344CB8AC3E}">
        <p14:creationId xmlns:p14="http://schemas.microsoft.com/office/powerpoint/2010/main" val="18570151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173FB991-5570-46B8-8D54-DEED2CC3C378}" type="datetimeFigureOut">
              <a:rPr lang="it-IT" smtClean="0"/>
              <a:t>25/07/2016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B8CA24A-C5FE-4E5C-A5D0-1421E1C46E3B}" type="slidenum">
              <a:rPr lang="it-IT" smtClean="0"/>
              <a:t>‹N›</a:t>
            </a:fld>
            <a:endParaRPr lang="it-IT"/>
          </a:p>
        </p:txBody>
      </p:sp>
    </p:spTree>
    <p:extLst>
      <p:ext uri="{BB962C8B-B14F-4D97-AF65-F5344CB8AC3E}">
        <p14:creationId xmlns:p14="http://schemas.microsoft.com/office/powerpoint/2010/main" val="16975329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173FB991-5570-46B8-8D54-DEED2CC3C378}" type="datetimeFigureOut">
              <a:rPr lang="it-IT" smtClean="0"/>
              <a:t>25/07/2016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9B8CA24A-C5FE-4E5C-A5D0-1421E1C46E3B}" type="slidenum">
              <a:rPr lang="it-IT" smtClean="0"/>
              <a:t>‹N›</a:t>
            </a:fld>
            <a:endParaRPr lang="it-IT"/>
          </a:p>
        </p:txBody>
      </p:sp>
    </p:spTree>
    <p:extLst>
      <p:ext uri="{BB962C8B-B14F-4D97-AF65-F5344CB8AC3E}">
        <p14:creationId xmlns:p14="http://schemas.microsoft.com/office/powerpoint/2010/main" val="38101410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173FB991-5570-46B8-8D54-DEED2CC3C378}" type="datetimeFigureOut">
              <a:rPr lang="it-IT" smtClean="0"/>
              <a:t>25/07/2016</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9B8CA24A-C5FE-4E5C-A5D0-1421E1C46E3B}" type="slidenum">
              <a:rPr lang="it-IT" smtClean="0"/>
              <a:t>‹N›</a:t>
            </a:fld>
            <a:endParaRPr lang="it-IT"/>
          </a:p>
        </p:txBody>
      </p:sp>
    </p:spTree>
    <p:extLst>
      <p:ext uri="{BB962C8B-B14F-4D97-AF65-F5344CB8AC3E}">
        <p14:creationId xmlns:p14="http://schemas.microsoft.com/office/powerpoint/2010/main" val="11157544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173FB991-5570-46B8-8D54-DEED2CC3C378}" type="datetimeFigureOut">
              <a:rPr lang="it-IT" smtClean="0"/>
              <a:t>25/07/2016</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9B8CA24A-C5FE-4E5C-A5D0-1421E1C46E3B}" type="slidenum">
              <a:rPr lang="it-IT" smtClean="0"/>
              <a:t>‹N›</a:t>
            </a:fld>
            <a:endParaRPr lang="it-IT"/>
          </a:p>
        </p:txBody>
      </p:sp>
    </p:spTree>
    <p:extLst>
      <p:ext uri="{BB962C8B-B14F-4D97-AF65-F5344CB8AC3E}">
        <p14:creationId xmlns:p14="http://schemas.microsoft.com/office/powerpoint/2010/main" val="19302369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173FB991-5570-46B8-8D54-DEED2CC3C378}" type="datetimeFigureOut">
              <a:rPr lang="it-IT" smtClean="0"/>
              <a:t>25/07/2016</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9B8CA24A-C5FE-4E5C-A5D0-1421E1C46E3B}" type="slidenum">
              <a:rPr lang="it-IT" smtClean="0"/>
              <a:t>‹N›</a:t>
            </a:fld>
            <a:endParaRPr lang="it-IT"/>
          </a:p>
        </p:txBody>
      </p:sp>
    </p:spTree>
    <p:extLst>
      <p:ext uri="{BB962C8B-B14F-4D97-AF65-F5344CB8AC3E}">
        <p14:creationId xmlns:p14="http://schemas.microsoft.com/office/powerpoint/2010/main" val="2020613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173FB991-5570-46B8-8D54-DEED2CC3C378}" type="datetimeFigureOut">
              <a:rPr lang="it-IT" smtClean="0"/>
              <a:t>25/07/2016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9B8CA24A-C5FE-4E5C-A5D0-1421E1C46E3B}" type="slidenum">
              <a:rPr lang="it-IT" smtClean="0"/>
              <a:t>‹N›</a:t>
            </a:fld>
            <a:endParaRPr lang="it-IT"/>
          </a:p>
        </p:txBody>
      </p:sp>
    </p:spTree>
    <p:extLst>
      <p:ext uri="{BB962C8B-B14F-4D97-AF65-F5344CB8AC3E}">
        <p14:creationId xmlns:p14="http://schemas.microsoft.com/office/powerpoint/2010/main" val="4223981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173FB991-5570-46B8-8D54-DEED2CC3C378}" type="datetimeFigureOut">
              <a:rPr lang="it-IT" smtClean="0"/>
              <a:t>25/07/2016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9B8CA24A-C5FE-4E5C-A5D0-1421E1C46E3B}" type="slidenum">
              <a:rPr lang="it-IT" smtClean="0"/>
              <a:t>‹N›</a:t>
            </a:fld>
            <a:endParaRPr lang="it-IT"/>
          </a:p>
        </p:txBody>
      </p:sp>
    </p:spTree>
    <p:extLst>
      <p:ext uri="{BB962C8B-B14F-4D97-AF65-F5344CB8AC3E}">
        <p14:creationId xmlns:p14="http://schemas.microsoft.com/office/powerpoint/2010/main" val="16851604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10000"/>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3FB991-5570-46B8-8D54-DEED2CC3C378}" type="datetimeFigureOut">
              <a:rPr lang="it-IT" smtClean="0"/>
              <a:t>25/07/2016</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8CA24A-C5FE-4E5C-A5D0-1421E1C46E3B}" type="slidenum">
              <a:rPr lang="it-IT" smtClean="0"/>
              <a:t>‹N›</a:t>
            </a:fld>
            <a:endParaRPr lang="it-IT"/>
          </a:p>
        </p:txBody>
      </p:sp>
    </p:spTree>
    <p:extLst>
      <p:ext uri="{BB962C8B-B14F-4D97-AF65-F5344CB8AC3E}">
        <p14:creationId xmlns:p14="http://schemas.microsoft.com/office/powerpoint/2010/main" val="31997382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Srv02\dati\03 D-RECTA\01_LAVORI_ISO9001\DR20110043_PAT Santa Lucia\FASE OPERATIVA\Immagini\Foto storiche\AB-7-CA-VE.1.jpg"/>
          <p:cNvPicPr>
            <a:picLocks noChangeAspect="1" noChangeArrowheads="1"/>
          </p:cNvPicPr>
          <p:nvPr/>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t="-1"/>
          <a:stretch/>
        </p:blipFill>
        <p:spPr bwMode="auto">
          <a:xfrm>
            <a:off x="0" y="3712"/>
            <a:ext cx="9144000" cy="6854287"/>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4"/>
          <p:cNvSpPr txBox="1">
            <a:spLocks noChangeArrowheads="1"/>
          </p:cNvSpPr>
          <p:nvPr/>
        </p:nvSpPr>
        <p:spPr bwMode="auto">
          <a:xfrm>
            <a:off x="107950" y="5408613"/>
            <a:ext cx="8928100" cy="1028700"/>
          </a:xfrm>
          <a:prstGeom prst="rect">
            <a:avLst/>
          </a:prstGeom>
          <a:solidFill>
            <a:srgbClr val="008080">
              <a:alpha val="40000"/>
            </a:srgbClr>
          </a:solidFill>
          <a:ln w="9525">
            <a:noFill/>
            <a:miter lim="800000"/>
            <a:headEnd/>
            <a:tailEnd/>
          </a:ln>
          <a:effectLst/>
        </p:spPr>
        <p:txBody>
          <a:bodyPr wrap="none" anchor="ctr"/>
          <a:lstStyle>
            <a:defPPr>
              <a:defRPr lang="it-IT"/>
            </a:defPPr>
            <a:lvl1pPr>
              <a:defRPr>
                <a:latin typeface="Arial" charset="0"/>
              </a:defRPr>
            </a:lvl1pPr>
          </a:lstStyle>
          <a:p>
            <a:r>
              <a:rPr lang="it-IT" altLang="it-IT" sz="2800" b="1" dirty="0">
                <a:latin typeface="+mn-lt"/>
              </a:rPr>
              <a:t>PIANO DI ASSETTO DEL TERRITORIO</a:t>
            </a:r>
          </a:p>
          <a:p>
            <a:r>
              <a:rPr lang="it-IT" altLang="it-IT" sz="2800" b="1" dirty="0">
                <a:latin typeface="+mn-lt"/>
              </a:rPr>
              <a:t>COMUNE DI SANTA LUCIA DI PIAVE</a:t>
            </a:r>
          </a:p>
        </p:txBody>
      </p:sp>
      <p:pic>
        <p:nvPicPr>
          <p:cNvPr id="1026" name="Picture 2" descr="\\Srv02\dati\03 D-RECTA\01_LAVORI_ISO9001\DR20110043_PAT Santa Lucia\FASE OPERATIVA\Immagini\logo.jpg"/>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86641" y="5463275"/>
            <a:ext cx="705839" cy="925513"/>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32409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8"/>
          <p:cNvSpPr txBox="1">
            <a:spLocks noChangeArrowheads="1"/>
          </p:cNvSpPr>
          <p:nvPr/>
        </p:nvSpPr>
        <p:spPr bwMode="auto">
          <a:xfrm>
            <a:off x="107950" y="188913"/>
            <a:ext cx="8928100" cy="1039812"/>
          </a:xfrm>
          <a:prstGeom prst="rect">
            <a:avLst/>
          </a:prstGeom>
          <a:solidFill>
            <a:srgbClr val="008080">
              <a:alpha val="40000"/>
            </a:srgbClr>
          </a:solidFill>
          <a:ln w="9525">
            <a:noFill/>
            <a:miter lim="800000"/>
            <a:headEnd/>
            <a:tailEnd/>
          </a:ln>
          <a:effectLst/>
        </p:spPr>
        <p:txBody>
          <a:bodyPr wrap="none" anchor="ctr"/>
          <a:lstStyle>
            <a:defPPr>
              <a:defRPr lang="it-IT"/>
            </a:defPPr>
            <a:lvl1pPr>
              <a:defRPr sz="2400" b="1">
                <a:latin typeface="Arial" charset="0"/>
              </a:defRPr>
            </a:lvl1pPr>
          </a:lstStyle>
          <a:p>
            <a:r>
              <a:rPr lang="it-IT" altLang="it-IT" dirty="0" smtClean="0"/>
              <a:t>CARTA </a:t>
            </a:r>
            <a:r>
              <a:rPr lang="it-IT" altLang="it-IT" dirty="0" smtClean="0"/>
              <a:t>DELLA TRASFORMABILITA’</a:t>
            </a:r>
            <a:endParaRPr lang="it-IT" altLang="it-IT" dirty="0"/>
          </a:p>
        </p:txBody>
      </p:sp>
      <p:sp>
        <p:nvSpPr>
          <p:cNvPr id="3" name="Rectangle 6"/>
          <p:cNvSpPr>
            <a:spLocks noChangeArrowheads="1"/>
          </p:cNvSpPr>
          <p:nvPr/>
        </p:nvSpPr>
        <p:spPr bwMode="auto">
          <a:xfrm>
            <a:off x="107950" y="1304925"/>
            <a:ext cx="8928100" cy="5437188"/>
          </a:xfrm>
          <a:prstGeom prst="rect">
            <a:avLst/>
          </a:prstGeom>
          <a:solidFill>
            <a:srgbClr val="008080">
              <a:alpha val="20000"/>
            </a:srgbClr>
          </a:solidFill>
          <a:ln w="9525">
            <a:noFill/>
            <a:miter lim="800000"/>
            <a:headEnd/>
            <a:tailEnd/>
          </a:ln>
          <a:effectLst/>
        </p:spPr>
        <p:txBody>
          <a:bodyPr wrap="none" anchor="ctr"/>
          <a:lstStyle/>
          <a:p>
            <a:pPr>
              <a:defRPr/>
            </a:pPr>
            <a:endParaRPr lang="it-IT">
              <a:latin typeface="Arial" charset="0"/>
            </a:endParaRPr>
          </a:p>
        </p:txBody>
      </p:sp>
      <p:sp>
        <p:nvSpPr>
          <p:cNvPr id="7" name="Text Box 8"/>
          <p:cNvSpPr txBox="1">
            <a:spLocks noChangeArrowheads="1"/>
          </p:cNvSpPr>
          <p:nvPr/>
        </p:nvSpPr>
        <p:spPr bwMode="auto">
          <a:xfrm>
            <a:off x="143948" y="1373042"/>
            <a:ext cx="4038600" cy="1384995"/>
          </a:xfrm>
          <a:prstGeom prst="rect">
            <a:avLst/>
          </a:prstGeom>
          <a:noFill/>
          <a:ln w="19050"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it-IT" sz="1400" dirty="0"/>
              <a:t>Rappresenta in un quadro di coerenza localizzativa le strategie di trasformazione del territorio per il suo sviluppo socio-economico nella tutela e valorizzazione dei nuovi elementi di maggior pregio sotto il profilo ambientale, del paesaggio, dell'architettura e delle testimonianze storiche.</a:t>
            </a:r>
          </a:p>
        </p:txBody>
      </p:sp>
      <p:pic>
        <p:nvPicPr>
          <p:cNvPr id="4098" name="Picture 2" descr="C:\Users\patrizio.baseotto\Desktop\4_Trasformabilità.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92460" y="1285159"/>
            <a:ext cx="4443590" cy="54569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54679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8"/>
          <p:cNvSpPr txBox="1">
            <a:spLocks noChangeArrowheads="1"/>
          </p:cNvSpPr>
          <p:nvPr/>
        </p:nvSpPr>
        <p:spPr bwMode="auto">
          <a:xfrm>
            <a:off x="107950" y="188913"/>
            <a:ext cx="8928100" cy="1039812"/>
          </a:xfrm>
          <a:prstGeom prst="rect">
            <a:avLst/>
          </a:prstGeom>
          <a:solidFill>
            <a:srgbClr val="008080">
              <a:alpha val="40000"/>
            </a:srgbClr>
          </a:solidFill>
          <a:ln w="9525">
            <a:noFill/>
            <a:miter lim="800000"/>
            <a:headEnd/>
            <a:tailEnd/>
          </a:ln>
          <a:effectLst/>
        </p:spPr>
        <p:txBody>
          <a:bodyPr wrap="none" anchor="ctr"/>
          <a:lstStyle>
            <a:defPPr>
              <a:defRPr lang="it-IT"/>
            </a:defPPr>
            <a:lvl1pPr>
              <a:defRPr sz="2400" b="1">
                <a:latin typeface="Arial" charset="0"/>
              </a:defRPr>
            </a:lvl1pPr>
          </a:lstStyle>
          <a:p>
            <a:r>
              <a:rPr lang="it-IT" altLang="it-IT" dirty="0" smtClean="0"/>
              <a:t>SUPERFICIE AGRICOLA UTILIZZATA</a:t>
            </a:r>
            <a:endParaRPr lang="it-IT" altLang="it-IT" dirty="0"/>
          </a:p>
        </p:txBody>
      </p:sp>
      <p:sp>
        <p:nvSpPr>
          <p:cNvPr id="3" name="Rectangle 6"/>
          <p:cNvSpPr>
            <a:spLocks noChangeArrowheads="1"/>
          </p:cNvSpPr>
          <p:nvPr/>
        </p:nvSpPr>
        <p:spPr bwMode="auto">
          <a:xfrm>
            <a:off x="107950" y="1304925"/>
            <a:ext cx="8928100" cy="5437188"/>
          </a:xfrm>
          <a:prstGeom prst="rect">
            <a:avLst/>
          </a:prstGeom>
          <a:solidFill>
            <a:srgbClr val="008080">
              <a:alpha val="20000"/>
            </a:srgbClr>
          </a:solidFill>
          <a:ln w="9525">
            <a:noFill/>
            <a:miter lim="800000"/>
            <a:headEnd/>
            <a:tailEnd/>
          </a:ln>
          <a:effectLst/>
        </p:spPr>
        <p:txBody>
          <a:bodyPr wrap="none" anchor="ctr"/>
          <a:lstStyle/>
          <a:p>
            <a:pPr>
              <a:defRPr/>
            </a:pPr>
            <a:endParaRPr lang="it-IT">
              <a:latin typeface="Arial" charset="0"/>
            </a:endParaRPr>
          </a:p>
        </p:txBody>
      </p:sp>
      <p:sp>
        <p:nvSpPr>
          <p:cNvPr id="5" name="Text Box 12"/>
          <p:cNvSpPr txBox="1">
            <a:spLocks noChangeArrowheads="1"/>
          </p:cNvSpPr>
          <p:nvPr/>
        </p:nvSpPr>
        <p:spPr bwMode="auto">
          <a:xfrm>
            <a:off x="287338" y="2185700"/>
            <a:ext cx="816768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it-IT" altLang="it-IT" sz="1400" b="0" dirty="0">
                <a:latin typeface="+mj-lt"/>
              </a:rPr>
              <a:t>La trasformazione della superficie agricola non comprende esclusivamente nuove edificazioni ma include anche opere pubbliche quali: strade, parcheggi, scuole, palestre, etc.</a:t>
            </a:r>
          </a:p>
        </p:txBody>
      </p:sp>
      <p:sp>
        <p:nvSpPr>
          <p:cNvPr id="6" name="Rectangle 44"/>
          <p:cNvSpPr>
            <a:spLocks noChangeArrowheads="1"/>
          </p:cNvSpPr>
          <p:nvPr/>
        </p:nvSpPr>
        <p:spPr bwMode="auto">
          <a:xfrm>
            <a:off x="4883150" y="3171825"/>
            <a:ext cx="292348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4450" tIns="0" rIns="44450" bIns="0" anchor="b"/>
          <a:lstStyle>
            <a:lvl1pPr eaLnBrk="0" hangingPunct="0">
              <a:spcBef>
                <a:spcPct val="20000"/>
              </a:spcBef>
              <a:buChar char="•"/>
              <a:defRPr sz="2800">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0"/>
              </a:spcBef>
              <a:buFontTx/>
              <a:buNone/>
            </a:pPr>
            <a:r>
              <a:rPr lang="it-IT" altLang="it-IT" sz="1400" b="0" dirty="0">
                <a:latin typeface="+mj-lt"/>
                <a:cs typeface="Times New Roman" pitchFamily="18" charset="0"/>
              </a:rPr>
              <a:t>STC (superficie territoriale comunale) =</a:t>
            </a:r>
          </a:p>
        </p:txBody>
      </p:sp>
      <p:sp>
        <p:nvSpPr>
          <p:cNvPr id="7" name="Rectangle 45"/>
          <p:cNvSpPr>
            <a:spLocks noChangeArrowheads="1"/>
          </p:cNvSpPr>
          <p:nvPr/>
        </p:nvSpPr>
        <p:spPr bwMode="auto">
          <a:xfrm>
            <a:off x="7825680" y="3171825"/>
            <a:ext cx="985465"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4450" tIns="0" rIns="44450" bIns="0" anchor="b"/>
          <a:lstStyle>
            <a:lvl1pPr eaLnBrk="0" hangingPunct="0">
              <a:spcBef>
                <a:spcPct val="20000"/>
              </a:spcBef>
              <a:buChar char="•"/>
              <a:defRPr sz="2800">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algn="ctr" eaLnBrk="1" hangingPunct="1">
              <a:spcBef>
                <a:spcPct val="0"/>
              </a:spcBef>
              <a:buFontTx/>
              <a:buNone/>
            </a:pPr>
            <a:r>
              <a:rPr lang="it-IT" altLang="it-IT" sz="1400" b="0" dirty="0" smtClean="0">
                <a:latin typeface="+mj-lt"/>
                <a:cs typeface="Times New Roman" pitchFamily="18" charset="0"/>
              </a:rPr>
              <a:t>1,990,59 </a:t>
            </a:r>
            <a:r>
              <a:rPr lang="it-IT" altLang="it-IT" sz="1400" b="0" dirty="0">
                <a:latin typeface="+mj-lt"/>
                <a:cs typeface="Times New Roman" pitchFamily="18" charset="0"/>
              </a:rPr>
              <a:t>ha</a:t>
            </a:r>
          </a:p>
        </p:txBody>
      </p:sp>
      <p:sp>
        <p:nvSpPr>
          <p:cNvPr id="8" name="Rectangle 66"/>
          <p:cNvSpPr>
            <a:spLocks noChangeArrowheads="1"/>
          </p:cNvSpPr>
          <p:nvPr/>
        </p:nvSpPr>
        <p:spPr bwMode="auto">
          <a:xfrm>
            <a:off x="4883150" y="3881438"/>
            <a:ext cx="285720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4450" tIns="0" rIns="44450" bIns="0" anchor="b"/>
          <a:lstStyle>
            <a:lvl1pPr eaLnBrk="0" hangingPunct="0">
              <a:spcBef>
                <a:spcPct val="20000"/>
              </a:spcBef>
              <a:buChar char="•"/>
              <a:defRPr sz="2800">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0"/>
              </a:spcBef>
              <a:buFontTx/>
              <a:buNone/>
            </a:pPr>
            <a:r>
              <a:rPr lang="it-IT" altLang="it-IT" sz="1400" b="0" dirty="0">
                <a:latin typeface="+mj-lt"/>
                <a:cs typeface="Times New Roman" pitchFamily="18" charset="0"/>
              </a:rPr>
              <a:t>SAU (superficie agricola utilizzata) =</a:t>
            </a:r>
          </a:p>
        </p:txBody>
      </p:sp>
      <p:sp>
        <p:nvSpPr>
          <p:cNvPr id="9" name="Rectangle 68"/>
          <p:cNvSpPr>
            <a:spLocks noChangeArrowheads="1"/>
          </p:cNvSpPr>
          <p:nvPr/>
        </p:nvSpPr>
        <p:spPr bwMode="auto">
          <a:xfrm>
            <a:off x="7806630" y="3881438"/>
            <a:ext cx="10858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4450" tIns="0" rIns="44450" bIns="0" anchor="b"/>
          <a:lstStyle>
            <a:lvl1pPr eaLnBrk="0" hangingPunct="0">
              <a:spcBef>
                <a:spcPct val="20000"/>
              </a:spcBef>
              <a:buChar char="•"/>
              <a:defRPr sz="2800">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algn="ctr" eaLnBrk="1" hangingPunct="1">
              <a:spcBef>
                <a:spcPct val="0"/>
              </a:spcBef>
              <a:buFontTx/>
              <a:buNone/>
            </a:pPr>
            <a:r>
              <a:rPr lang="it-IT" altLang="it-IT" sz="1400" b="0" dirty="0" smtClean="0">
                <a:latin typeface="+mj-lt"/>
                <a:cs typeface="Times New Roman" pitchFamily="18" charset="0"/>
              </a:rPr>
              <a:t>1.424,81ha</a:t>
            </a:r>
            <a:endParaRPr lang="it-IT" altLang="it-IT" sz="1400" b="0" dirty="0">
              <a:latin typeface="+mj-lt"/>
              <a:cs typeface="Times New Roman" pitchFamily="18" charset="0"/>
            </a:endParaRPr>
          </a:p>
        </p:txBody>
      </p:sp>
      <p:sp>
        <p:nvSpPr>
          <p:cNvPr id="10" name="Rectangle 90"/>
          <p:cNvSpPr>
            <a:spLocks noChangeArrowheads="1"/>
          </p:cNvSpPr>
          <p:nvPr/>
        </p:nvSpPr>
        <p:spPr bwMode="auto">
          <a:xfrm>
            <a:off x="4883150" y="4525963"/>
            <a:ext cx="1109663" cy="19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4450" tIns="0" rIns="44450" bIns="0" anchor="b"/>
          <a:lstStyle>
            <a:lvl1pPr eaLnBrk="0" hangingPunct="0">
              <a:spcBef>
                <a:spcPct val="20000"/>
              </a:spcBef>
              <a:buChar char="•"/>
              <a:defRPr sz="2800">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algn="ctr" eaLnBrk="1" hangingPunct="1">
              <a:spcBef>
                <a:spcPct val="0"/>
              </a:spcBef>
              <a:buFontTx/>
              <a:buNone/>
            </a:pPr>
            <a:r>
              <a:rPr lang="it-IT" altLang="it-IT" sz="1400" b="0">
                <a:latin typeface="+mj-lt"/>
                <a:cs typeface="Times New Roman" pitchFamily="18" charset="0"/>
              </a:rPr>
              <a:t>SAU</a:t>
            </a:r>
          </a:p>
        </p:txBody>
      </p:sp>
      <p:sp>
        <p:nvSpPr>
          <p:cNvPr id="11" name="Rectangle 91"/>
          <p:cNvSpPr>
            <a:spLocks noChangeArrowheads="1"/>
          </p:cNvSpPr>
          <p:nvPr/>
        </p:nvSpPr>
        <p:spPr bwMode="auto">
          <a:xfrm>
            <a:off x="5992813" y="4592638"/>
            <a:ext cx="225425" cy="19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4450" tIns="0" rIns="44450" bIns="0" anchor="b"/>
          <a:lstStyle>
            <a:lvl1pPr eaLnBrk="0" hangingPunct="0">
              <a:spcBef>
                <a:spcPct val="20000"/>
              </a:spcBef>
              <a:buChar char="•"/>
              <a:defRPr sz="2800">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algn="ctr" eaLnBrk="1" hangingPunct="1">
              <a:spcBef>
                <a:spcPct val="0"/>
              </a:spcBef>
              <a:buFontTx/>
              <a:buNone/>
            </a:pPr>
            <a:r>
              <a:rPr lang="it-IT" altLang="it-IT" sz="1400" b="0">
                <a:latin typeface="+mj-lt"/>
                <a:cs typeface="Times New Roman" pitchFamily="18" charset="0"/>
              </a:rPr>
              <a:t>=</a:t>
            </a:r>
          </a:p>
        </p:txBody>
      </p:sp>
      <p:sp>
        <p:nvSpPr>
          <p:cNvPr id="12" name="Rectangle 92"/>
          <p:cNvSpPr>
            <a:spLocks noChangeArrowheads="1"/>
          </p:cNvSpPr>
          <p:nvPr/>
        </p:nvSpPr>
        <p:spPr bwMode="auto">
          <a:xfrm>
            <a:off x="6156176" y="4749081"/>
            <a:ext cx="1018058" cy="19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4450" tIns="0" rIns="44450" bIns="0" anchor="b"/>
          <a:lstStyle>
            <a:lvl1pPr eaLnBrk="0" hangingPunct="0">
              <a:spcBef>
                <a:spcPct val="20000"/>
              </a:spcBef>
              <a:buChar char="•"/>
              <a:defRPr sz="2800">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algn="r" eaLnBrk="1" hangingPunct="1">
              <a:spcBef>
                <a:spcPct val="0"/>
              </a:spcBef>
              <a:buFontTx/>
              <a:buNone/>
            </a:pPr>
            <a:r>
              <a:rPr lang="it-IT" altLang="it-IT" sz="1400" b="0" dirty="0" smtClean="0">
                <a:latin typeface="+mj-lt"/>
                <a:cs typeface="Times New Roman" pitchFamily="18" charset="0"/>
              </a:rPr>
              <a:t>1.424,81</a:t>
            </a:r>
            <a:endParaRPr lang="it-IT" altLang="it-IT" sz="1400" b="0" dirty="0">
              <a:latin typeface="+mj-lt"/>
              <a:cs typeface="Times New Roman" pitchFamily="18" charset="0"/>
            </a:endParaRPr>
          </a:p>
        </p:txBody>
      </p:sp>
      <p:sp>
        <p:nvSpPr>
          <p:cNvPr id="13" name="Rectangle 93"/>
          <p:cNvSpPr>
            <a:spLocks noChangeArrowheads="1"/>
          </p:cNvSpPr>
          <p:nvPr/>
        </p:nvSpPr>
        <p:spPr bwMode="auto">
          <a:xfrm>
            <a:off x="7297316" y="4592638"/>
            <a:ext cx="227012" cy="19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4450" tIns="0" rIns="44450" bIns="0" anchor="b"/>
          <a:lstStyle>
            <a:lvl1pPr eaLnBrk="0" hangingPunct="0">
              <a:spcBef>
                <a:spcPct val="20000"/>
              </a:spcBef>
              <a:buChar char="•"/>
              <a:defRPr sz="2800">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algn="ctr" eaLnBrk="1" hangingPunct="1">
              <a:spcBef>
                <a:spcPct val="0"/>
              </a:spcBef>
              <a:buFontTx/>
              <a:buNone/>
            </a:pPr>
            <a:r>
              <a:rPr lang="it-IT" altLang="it-IT" sz="1400" b="0">
                <a:latin typeface="+mj-lt"/>
                <a:cs typeface="Times New Roman" pitchFamily="18" charset="0"/>
              </a:rPr>
              <a:t>=</a:t>
            </a:r>
          </a:p>
        </p:txBody>
      </p:sp>
      <p:sp>
        <p:nvSpPr>
          <p:cNvPr id="14" name="Rectangle 94"/>
          <p:cNvSpPr>
            <a:spLocks noChangeArrowheads="1"/>
          </p:cNvSpPr>
          <p:nvPr/>
        </p:nvSpPr>
        <p:spPr bwMode="auto">
          <a:xfrm>
            <a:off x="7881863" y="4583113"/>
            <a:ext cx="1082625" cy="19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4450" tIns="0" rIns="44450" bIns="0" anchor="b"/>
          <a:lstStyle>
            <a:lvl1pPr eaLnBrk="0" hangingPunct="0">
              <a:spcBef>
                <a:spcPct val="20000"/>
              </a:spcBef>
              <a:buChar char="•"/>
              <a:defRPr sz="2800">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algn="ctr" eaLnBrk="1" hangingPunct="1">
              <a:spcBef>
                <a:spcPct val="0"/>
              </a:spcBef>
              <a:buFontTx/>
              <a:buNone/>
            </a:pPr>
            <a:r>
              <a:rPr lang="it-IT" altLang="it-IT" sz="1400" b="0" dirty="0" smtClean="0">
                <a:latin typeface="+mj-lt"/>
                <a:cs typeface="Times New Roman" pitchFamily="18" charset="0"/>
              </a:rPr>
              <a:t>71,58 %</a:t>
            </a:r>
            <a:endParaRPr lang="it-IT" altLang="it-IT" sz="1400" b="0" dirty="0">
              <a:latin typeface="+mj-lt"/>
              <a:cs typeface="Times New Roman" pitchFamily="18" charset="0"/>
            </a:endParaRPr>
          </a:p>
        </p:txBody>
      </p:sp>
      <p:sp>
        <p:nvSpPr>
          <p:cNvPr id="15" name="Rectangle 99"/>
          <p:cNvSpPr>
            <a:spLocks noChangeArrowheads="1"/>
          </p:cNvSpPr>
          <p:nvPr/>
        </p:nvSpPr>
        <p:spPr bwMode="auto">
          <a:xfrm>
            <a:off x="4883150" y="4718050"/>
            <a:ext cx="1109663"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4450" tIns="0" rIns="44450" bIns="0" anchor="b"/>
          <a:lstStyle>
            <a:lvl1pPr eaLnBrk="0" hangingPunct="0">
              <a:spcBef>
                <a:spcPct val="20000"/>
              </a:spcBef>
              <a:buChar char="•"/>
              <a:defRPr sz="2800">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algn="ctr" eaLnBrk="1" hangingPunct="1">
              <a:spcBef>
                <a:spcPct val="0"/>
              </a:spcBef>
              <a:buFontTx/>
              <a:buNone/>
            </a:pPr>
            <a:r>
              <a:rPr lang="it-IT" altLang="it-IT" sz="1400" b="0">
                <a:latin typeface="+mj-lt"/>
                <a:cs typeface="Times New Roman" pitchFamily="18" charset="0"/>
              </a:rPr>
              <a:t>STC</a:t>
            </a:r>
          </a:p>
        </p:txBody>
      </p:sp>
      <p:sp>
        <p:nvSpPr>
          <p:cNvPr id="16" name="Rectangle 101"/>
          <p:cNvSpPr>
            <a:spLocks noChangeArrowheads="1"/>
          </p:cNvSpPr>
          <p:nvPr/>
        </p:nvSpPr>
        <p:spPr bwMode="auto">
          <a:xfrm>
            <a:off x="6146230" y="4483050"/>
            <a:ext cx="1018058" cy="242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4450" tIns="0" rIns="44450" bIns="0" anchor="b"/>
          <a:lstStyle>
            <a:lvl1pPr eaLnBrk="0" hangingPunct="0">
              <a:spcBef>
                <a:spcPct val="20000"/>
              </a:spcBef>
              <a:buChar char="•"/>
              <a:defRPr sz="2800">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algn="r" eaLnBrk="1" hangingPunct="1">
              <a:spcBef>
                <a:spcPct val="0"/>
              </a:spcBef>
              <a:buFontTx/>
              <a:buNone/>
            </a:pPr>
            <a:r>
              <a:rPr lang="it-IT" altLang="it-IT" sz="1400" b="0" dirty="0" smtClean="0">
                <a:latin typeface="+mj-lt"/>
                <a:cs typeface="Times New Roman" pitchFamily="18" charset="0"/>
              </a:rPr>
              <a:t>1.990,59</a:t>
            </a:r>
            <a:endParaRPr lang="it-IT" altLang="it-IT" sz="1400" b="0" dirty="0">
              <a:latin typeface="+mj-lt"/>
              <a:cs typeface="Times New Roman" pitchFamily="18" charset="0"/>
            </a:endParaRPr>
          </a:p>
        </p:txBody>
      </p:sp>
      <p:sp>
        <p:nvSpPr>
          <p:cNvPr id="27" name="Line 176"/>
          <p:cNvSpPr>
            <a:spLocks noChangeShapeType="1"/>
          </p:cNvSpPr>
          <p:nvPr/>
        </p:nvSpPr>
        <p:spPr bwMode="auto">
          <a:xfrm>
            <a:off x="4883150" y="4718050"/>
            <a:ext cx="1109663" cy="0"/>
          </a:xfrm>
          <a:prstGeom prst="line">
            <a:avLst/>
          </a:prstGeom>
          <a:noFill/>
          <a:ln w="12700" algn="ctr">
            <a:solidFill>
              <a:srgbClr val="000000"/>
            </a:solidFill>
            <a:round/>
            <a:headEnd/>
            <a:tailEnd/>
          </a:ln>
          <a:extLst>
            <a:ext uri="{909E8E84-426E-40DD-AFC4-6F175D3DCCD1}">
              <a14:hiddenFill xmlns:a14="http://schemas.microsoft.com/office/drawing/2010/main">
                <a:noFill/>
              </a14:hiddenFill>
            </a:ext>
          </a:extLst>
        </p:spPr>
        <p:txBody>
          <a:bodyPr/>
          <a:lstStyle/>
          <a:p>
            <a:endParaRPr lang="it-IT" sz="1400">
              <a:latin typeface="+mj-lt"/>
            </a:endParaRPr>
          </a:p>
        </p:txBody>
      </p:sp>
      <p:sp>
        <p:nvSpPr>
          <p:cNvPr id="28" name="Line 177"/>
          <p:cNvSpPr>
            <a:spLocks noChangeShapeType="1"/>
          </p:cNvSpPr>
          <p:nvPr/>
        </p:nvSpPr>
        <p:spPr bwMode="auto">
          <a:xfrm>
            <a:off x="6218238" y="4718050"/>
            <a:ext cx="1079078" cy="0"/>
          </a:xfrm>
          <a:prstGeom prst="line">
            <a:avLst/>
          </a:prstGeom>
          <a:noFill/>
          <a:ln w="12700" algn="ctr">
            <a:solidFill>
              <a:srgbClr val="000000"/>
            </a:solidFill>
            <a:round/>
            <a:headEnd/>
            <a:tailEnd/>
          </a:ln>
          <a:extLst>
            <a:ext uri="{909E8E84-426E-40DD-AFC4-6F175D3DCCD1}">
              <a14:hiddenFill xmlns:a14="http://schemas.microsoft.com/office/drawing/2010/main">
                <a:noFill/>
              </a14:hiddenFill>
            </a:ext>
          </a:extLst>
        </p:spPr>
        <p:txBody>
          <a:bodyPr/>
          <a:lstStyle/>
          <a:p>
            <a:endParaRPr lang="it-IT" sz="1400">
              <a:latin typeface="+mj-lt"/>
            </a:endParaRPr>
          </a:p>
        </p:txBody>
      </p:sp>
      <p:sp>
        <p:nvSpPr>
          <p:cNvPr id="29" name="Text Box 186"/>
          <p:cNvSpPr txBox="1">
            <a:spLocks noChangeArrowheads="1"/>
          </p:cNvSpPr>
          <p:nvPr/>
        </p:nvSpPr>
        <p:spPr bwMode="auto">
          <a:xfrm>
            <a:off x="300038" y="1530350"/>
            <a:ext cx="8158162"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it-IT" altLang="it-IT" sz="1400" b="0" dirty="0">
                <a:latin typeface="+mj-lt"/>
              </a:rPr>
              <a:t>Per il calcolo del limite quantitativo massimo della zona agricola trasformabile in zone con destinazioni diverse da quella agricola si calcola il rapporto tra la superficie agricola utilizzata (SAU) e la superficie territoriale comunale (STC)</a:t>
            </a:r>
          </a:p>
        </p:txBody>
      </p:sp>
      <p:pic>
        <p:nvPicPr>
          <p:cNvPr id="30" name="Picture 190"/>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36550" y="3222625"/>
            <a:ext cx="4235450" cy="3327400"/>
          </a:xfrm>
          <a:prstGeom prst="rect">
            <a:avLst/>
          </a:prstGeom>
          <a:noFill/>
          <a:ln w="19050" algn="ctr">
            <a:solidFill>
              <a:srgbClr val="1E454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Rectangle 193"/>
          <p:cNvSpPr>
            <a:spLocks noChangeArrowheads="1"/>
          </p:cNvSpPr>
          <p:nvPr/>
        </p:nvSpPr>
        <p:spPr bwMode="auto">
          <a:xfrm>
            <a:off x="4757738" y="5589240"/>
            <a:ext cx="405340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4450" tIns="0" rIns="44450" bIns="0" anchor="b"/>
          <a:lstStyle>
            <a:lvl1pPr eaLnBrk="0" hangingPunct="0">
              <a:spcBef>
                <a:spcPct val="20000"/>
              </a:spcBef>
              <a:buChar char="•"/>
              <a:defRPr sz="2800">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0"/>
              </a:spcBef>
              <a:buFontTx/>
              <a:buNone/>
            </a:pPr>
            <a:r>
              <a:rPr lang="it-IT" altLang="it-IT" sz="1400" b="0" dirty="0">
                <a:latin typeface="+mj-lt"/>
                <a:cs typeface="Times New Roman" pitchFamily="18" charset="0"/>
              </a:rPr>
              <a:t>Pertanto la superficie trasformabile è pari </a:t>
            </a:r>
            <a:r>
              <a:rPr lang="it-IT" altLang="it-IT" sz="1400" b="0" dirty="0" smtClean="0">
                <a:latin typeface="+mj-lt"/>
                <a:cs typeface="Times New Roman" pitchFamily="18" charset="0"/>
              </a:rPr>
              <a:t>a 18,52 Ha</a:t>
            </a:r>
            <a:endParaRPr lang="it-IT" altLang="it-IT" sz="1400" dirty="0">
              <a:solidFill>
                <a:srgbClr val="A50021"/>
              </a:solidFill>
              <a:latin typeface="+mj-lt"/>
              <a:cs typeface="Times New Roman" pitchFamily="18" charset="0"/>
            </a:endParaRPr>
          </a:p>
        </p:txBody>
      </p:sp>
    </p:spTree>
    <p:extLst>
      <p:ext uri="{BB962C8B-B14F-4D97-AF65-F5344CB8AC3E}">
        <p14:creationId xmlns:p14="http://schemas.microsoft.com/office/powerpoint/2010/main" val="27987306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8"/>
          <p:cNvSpPr txBox="1">
            <a:spLocks noChangeArrowheads="1"/>
          </p:cNvSpPr>
          <p:nvPr/>
        </p:nvSpPr>
        <p:spPr bwMode="auto">
          <a:xfrm>
            <a:off x="107950" y="188913"/>
            <a:ext cx="8928100" cy="1039812"/>
          </a:xfrm>
          <a:prstGeom prst="rect">
            <a:avLst/>
          </a:prstGeom>
          <a:solidFill>
            <a:srgbClr val="008080">
              <a:alpha val="40000"/>
            </a:srgbClr>
          </a:solidFill>
          <a:ln w="9525">
            <a:noFill/>
            <a:miter lim="800000"/>
            <a:headEnd/>
            <a:tailEnd/>
          </a:ln>
          <a:effectLst/>
        </p:spPr>
        <p:txBody>
          <a:bodyPr wrap="none" anchor="ctr"/>
          <a:lstStyle>
            <a:defPPr>
              <a:defRPr lang="it-IT"/>
            </a:defPPr>
            <a:lvl1pPr>
              <a:defRPr sz="2400" b="1">
                <a:latin typeface="Arial" charset="0"/>
              </a:defRPr>
            </a:lvl1pPr>
          </a:lstStyle>
          <a:p>
            <a:r>
              <a:rPr lang="it-IT" altLang="it-IT" dirty="0" smtClean="0"/>
              <a:t>DIMENSIONAMENTO</a:t>
            </a:r>
            <a:endParaRPr lang="it-IT" altLang="it-IT" dirty="0"/>
          </a:p>
        </p:txBody>
      </p:sp>
      <p:sp>
        <p:nvSpPr>
          <p:cNvPr id="3" name="Rectangle 6"/>
          <p:cNvSpPr>
            <a:spLocks noChangeArrowheads="1"/>
          </p:cNvSpPr>
          <p:nvPr/>
        </p:nvSpPr>
        <p:spPr bwMode="auto">
          <a:xfrm>
            <a:off x="107950" y="1304925"/>
            <a:ext cx="8928100" cy="5437188"/>
          </a:xfrm>
          <a:prstGeom prst="rect">
            <a:avLst/>
          </a:prstGeom>
          <a:solidFill>
            <a:srgbClr val="008080">
              <a:alpha val="20000"/>
            </a:srgbClr>
          </a:solidFill>
          <a:ln w="9525">
            <a:noFill/>
            <a:miter lim="800000"/>
            <a:headEnd/>
            <a:tailEnd/>
          </a:ln>
          <a:effectLst/>
        </p:spPr>
        <p:txBody>
          <a:bodyPr wrap="none" anchor="ctr"/>
          <a:lstStyle/>
          <a:p>
            <a:pPr>
              <a:defRPr/>
            </a:pPr>
            <a:endParaRPr lang="it-IT">
              <a:latin typeface="Arial" charset="0"/>
            </a:endParaRPr>
          </a:p>
        </p:txBody>
      </p:sp>
      <p:sp>
        <p:nvSpPr>
          <p:cNvPr id="6" name="Text Box 8"/>
          <p:cNvSpPr txBox="1">
            <a:spLocks noChangeArrowheads="1"/>
          </p:cNvSpPr>
          <p:nvPr/>
        </p:nvSpPr>
        <p:spPr bwMode="auto">
          <a:xfrm>
            <a:off x="251520" y="1604030"/>
            <a:ext cx="864096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it-IT" altLang="it-IT" sz="1400" b="0" dirty="0"/>
              <a:t>Prevedere la struttura quantificata di una popolazione futura è, ai fini della disciplina della pianificazione, un calcolo importante per determinare la domanda futura di servizi (o abitazioni).</a:t>
            </a:r>
          </a:p>
        </p:txBody>
      </p:sp>
      <p:sp>
        <p:nvSpPr>
          <p:cNvPr id="7" name="Text Box 9"/>
          <p:cNvSpPr txBox="1">
            <a:spLocks noChangeArrowheads="1"/>
          </p:cNvSpPr>
          <p:nvPr/>
        </p:nvSpPr>
        <p:spPr bwMode="auto">
          <a:xfrm>
            <a:off x="251520" y="2127250"/>
            <a:ext cx="864096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it-IT" altLang="it-IT" sz="1400" b="0" dirty="0"/>
              <a:t>La previsione della popolazione riferita al Comune di </a:t>
            </a:r>
            <a:r>
              <a:rPr lang="it-IT" altLang="it-IT" sz="1400" b="0" dirty="0" smtClean="0"/>
              <a:t>Santa Lucia di Piave per </a:t>
            </a:r>
            <a:r>
              <a:rPr lang="it-IT" altLang="it-IT" sz="1400" b="0" dirty="0"/>
              <a:t>il decennio </a:t>
            </a:r>
            <a:r>
              <a:rPr lang="it-IT" altLang="it-IT" sz="1400" b="0" dirty="0" smtClean="0"/>
              <a:t>2015 </a:t>
            </a:r>
            <a:r>
              <a:rPr lang="it-IT" altLang="it-IT" sz="1400" b="0" dirty="0"/>
              <a:t>– </a:t>
            </a:r>
            <a:r>
              <a:rPr lang="it-IT" altLang="it-IT" sz="1400" b="0" dirty="0" smtClean="0"/>
              <a:t>2025 </a:t>
            </a:r>
            <a:r>
              <a:rPr lang="it-IT" altLang="it-IT" sz="1400" b="0" dirty="0"/>
              <a:t>(durata del P.A.T.) fa riferimento ai dati ISTAT riguardanti il movimento demografico della popolazione.</a:t>
            </a:r>
          </a:p>
        </p:txBody>
      </p:sp>
      <p:sp>
        <p:nvSpPr>
          <p:cNvPr id="8" name="Text Box 10"/>
          <p:cNvSpPr txBox="1">
            <a:spLocks noChangeArrowheads="1"/>
          </p:cNvSpPr>
          <p:nvPr/>
        </p:nvSpPr>
        <p:spPr bwMode="auto">
          <a:xfrm>
            <a:off x="251520" y="2573338"/>
            <a:ext cx="864095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it-IT" altLang="it-IT" sz="1400" b="0" dirty="0"/>
              <a:t>Lo sviluppo di una popolazione data è dovuto in parte al suo incremento naturale (differenza tra nascite e morti) ed in parte al suo incremento sociale (differenza tra immigrati ed emigrati).</a:t>
            </a:r>
          </a:p>
        </p:txBody>
      </p:sp>
      <p:graphicFrame>
        <p:nvGraphicFramePr>
          <p:cNvPr id="9" name="Group 532"/>
          <p:cNvGraphicFramePr>
            <a:graphicFrameLocks noGrp="1"/>
          </p:cNvGraphicFramePr>
          <p:nvPr>
            <p:extLst>
              <p:ext uri="{D42A27DB-BD31-4B8C-83A1-F6EECF244321}">
                <p14:modId xmlns:p14="http://schemas.microsoft.com/office/powerpoint/2010/main" val="903951048"/>
              </p:ext>
            </p:extLst>
          </p:nvPr>
        </p:nvGraphicFramePr>
        <p:xfrm>
          <a:off x="1752600" y="3429000"/>
          <a:ext cx="6096000" cy="2270125"/>
        </p:xfrm>
        <a:graphic>
          <a:graphicData uri="http://schemas.openxmlformats.org/drawingml/2006/table">
            <a:tbl>
              <a:tblPr/>
              <a:tblGrid>
                <a:gridCol w="4257675"/>
                <a:gridCol w="1838325"/>
              </a:tblGrid>
              <a:tr h="346075">
                <a:tc>
                  <a:txBody>
                    <a:bodyPr/>
                    <a:lstStyle>
                      <a:lvl1pPr eaLnBrk="0" hangingPunct="0">
                        <a:spcBef>
                          <a:spcPct val="20000"/>
                        </a:spcBef>
                        <a:defRPr sz="2800">
                          <a:solidFill>
                            <a:schemeClr val="tx1"/>
                          </a:solidFill>
                          <a:latin typeface="Arial" charset="0"/>
                        </a:defRPr>
                      </a:lvl1pPr>
                      <a:lvl2pPr eaLnBrk="0" hangingPunct="0">
                        <a:spcBef>
                          <a:spcPct val="20000"/>
                        </a:spcBef>
                        <a:defRPr sz="2400">
                          <a:solidFill>
                            <a:schemeClr val="tx1"/>
                          </a:solidFill>
                          <a:latin typeface="Arial" charset="0"/>
                        </a:defRPr>
                      </a:lvl2pPr>
                      <a:lvl3pPr eaLnBrk="0" hangingPunct="0">
                        <a:spcBef>
                          <a:spcPct val="20000"/>
                        </a:spcBef>
                        <a:defRPr sz="2000">
                          <a:solidFill>
                            <a:schemeClr val="tx1"/>
                          </a:solidFill>
                          <a:latin typeface="Arial" charset="0"/>
                        </a:defRPr>
                      </a:lvl3pPr>
                      <a:lvl4pPr eaLnBrk="0" hangingPunct="0">
                        <a:spcBef>
                          <a:spcPct val="20000"/>
                        </a:spcBef>
                        <a:defRPr>
                          <a:solidFill>
                            <a:schemeClr val="tx1"/>
                          </a:solidFill>
                          <a:latin typeface="Arial" charset="0"/>
                        </a:defRPr>
                      </a:lvl4pPr>
                      <a:lvl5pPr eaLnBrk="0" hangingPunct="0">
                        <a:spcBef>
                          <a:spcPct val="20000"/>
                        </a:spcBef>
                        <a:defRPr>
                          <a:solidFill>
                            <a:schemeClr val="tx1"/>
                          </a:solidFill>
                          <a:latin typeface="Arial" charset="0"/>
                        </a:defRPr>
                      </a:lvl5pPr>
                      <a:lvl6pPr eaLnBrk="0" fontAlgn="base" hangingPunct="0">
                        <a:spcBef>
                          <a:spcPct val="20000"/>
                        </a:spcBef>
                        <a:spcAft>
                          <a:spcPct val="0"/>
                        </a:spcAft>
                        <a:defRPr>
                          <a:solidFill>
                            <a:schemeClr val="tx1"/>
                          </a:solidFill>
                          <a:latin typeface="Arial" charset="0"/>
                        </a:defRPr>
                      </a:lvl6pPr>
                      <a:lvl7pPr eaLnBrk="0" fontAlgn="base" hangingPunct="0">
                        <a:spcBef>
                          <a:spcPct val="20000"/>
                        </a:spcBef>
                        <a:spcAft>
                          <a:spcPct val="0"/>
                        </a:spcAft>
                        <a:defRPr>
                          <a:solidFill>
                            <a:schemeClr val="tx1"/>
                          </a:solidFill>
                          <a:latin typeface="Arial" charset="0"/>
                        </a:defRPr>
                      </a:lvl7pPr>
                      <a:lvl8pPr eaLnBrk="0" fontAlgn="base" hangingPunct="0">
                        <a:spcBef>
                          <a:spcPct val="20000"/>
                        </a:spcBef>
                        <a:spcAft>
                          <a:spcPct val="0"/>
                        </a:spcAft>
                        <a:defRPr>
                          <a:solidFill>
                            <a:schemeClr val="tx1"/>
                          </a:solidFill>
                          <a:latin typeface="Arial" charset="0"/>
                        </a:defRPr>
                      </a:lvl8pPr>
                      <a:lvl9pPr eaLnBrk="0" fontAlgn="base" hangingPunct="0">
                        <a:spcBef>
                          <a:spcPct val="20000"/>
                        </a:spcBef>
                        <a:spcAft>
                          <a:spcPct val="0"/>
                        </a:spcAft>
                        <a:defRPr>
                          <a:solidFill>
                            <a:schemeClr val="tx1"/>
                          </a:solidFill>
                          <a:latin typeface="Arial"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it-IT" altLang="it-IT" sz="1400" b="0" i="0" u="none" strike="noStrike" cap="none" normalizeH="0" baseline="0" dirty="0" smtClean="0">
                          <a:ln>
                            <a:noFill/>
                          </a:ln>
                          <a:solidFill>
                            <a:schemeClr val="tx1"/>
                          </a:solidFill>
                          <a:effectLst/>
                          <a:latin typeface="Arial" charset="0"/>
                        </a:rPr>
                        <a:t>POPOLAZIONE 2015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charset="0"/>
                        </a:defRPr>
                      </a:lvl1pPr>
                      <a:lvl2pPr eaLnBrk="0" hangingPunct="0">
                        <a:spcBef>
                          <a:spcPct val="20000"/>
                        </a:spcBef>
                        <a:defRPr sz="2400">
                          <a:solidFill>
                            <a:schemeClr val="tx1"/>
                          </a:solidFill>
                          <a:latin typeface="Arial" charset="0"/>
                        </a:defRPr>
                      </a:lvl2pPr>
                      <a:lvl3pPr eaLnBrk="0" hangingPunct="0">
                        <a:spcBef>
                          <a:spcPct val="20000"/>
                        </a:spcBef>
                        <a:defRPr sz="2000">
                          <a:solidFill>
                            <a:schemeClr val="tx1"/>
                          </a:solidFill>
                          <a:latin typeface="Arial" charset="0"/>
                        </a:defRPr>
                      </a:lvl3pPr>
                      <a:lvl4pPr eaLnBrk="0" hangingPunct="0">
                        <a:spcBef>
                          <a:spcPct val="20000"/>
                        </a:spcBef>
                        <a:defRPr>
                          <a:solidFill>
                            <a:schemeClr val="tx1"/>
                          </a:solidFill>
                          <a:latin typeface="Arial" charset="0"/>
                        </a:defRPr>
                      </a:lvl4pPr>
                      <a:lvl5pPr eaLnBrk="0" hangingPunct="0">
                        <a:spcBef>
                          <a:spcPct val="20000"/>
                        </a:spcBef>
                        <a:defRPr>
                          <a:solidFill>
                            <a:schemeClr val="tx1"/>
                          </a:solidFill>
                          <a:latin typeface="Arial" charset="0"/>
                        </a:defRPr>
                      </a:lvl5pPr>
                      <a:lvl6pPr eaLnBrk="0" fontAlgn="base" hangingPunct="0">
                        <a:spcBef>
                          <a:spcPct val="20000"/>
                        </a:spcBef>
                        <a:spcAft>
                          <a:spcPct val="0"/>
                        </a:spcAft>
                        <a:defRPr>
                          <a:solidFill>
                            <a:schemeClr val="tx1"/>
                          </a:solidFill>
                          <a:latin typeface="Arial" charset="0"/>
                        </a:defRPr>
                      </a:lvl6pPr>
                      <a:lvl7pPr eaLnBrk="0" fontAlgn="base" hangingPunct="0">
                        <a:spcBef>
                          <a:spcPct val="20000"/>
                        </a:spcBef>
                        <a:spcAft>
                          <a:spcPct val="0"/>
                        </a:spcAft>
                        <a:defRPr>
                          <a:solidFill>
                            <a:schemeClr val="tx1"/>
                          </a:solidFill>
                          <a:latin typeface="Arial" charset="0"/>
                        </a:defRPr>
                      </a:lvl7pPr>
                      <a:lvl8pPr eaLnBrk="0" fontAlgn="base" hangingPunct="0">
                        <a:spcBef>
                          <a:spcPct val="20000"/>
                        </a:spcBef>
                        <a:spcAft>
                          <a:spcPct val="0"/>
                        </a:spcAft>
                        <a:defRPr>
                          <a:solidFill>
                            <a:schemeClr val="tx1"/>
                          </a:solidFill>
                          <a:latin typeface="Arial" charset="0"/>
                        </a:defRPr>
                      </a:lvl8pPr>
                      <a:lvl9pPr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it-IT" altLang="it-IT" sz="1400" b="0" i="0" u="none" strike="noStrike" cap="none" normalizeH="0" baseline="0" dirty="0" smtClean="0">
                          <a:ln>
                            <a:noFill/>
                          </a:ln>
                          <a:solidFill>
                            <a:schemeClr val="tx1"/>
                          </a:solidFill>
                          <a:effectLst/>
                          <a:latin typeface="Arial" charset="0"/>
                        </a:rPr>
                        <a:t>    9.150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2900">
                <a:tc>
                  <a:txBody>
                    <a:bodyPr/>
                    <a:lstStyle>
                      <a:lvl1pPr eaLnBrk="0" hangingPunct="0">
                        <a:spcBef>
                          <a:spcPct val="20000"/>
                        </a:spcBef>
                        <a:defRPr sz="2800">
                          <a:solidFill>
                            <a:schemeClr val="tx1"/>
                          </a:solidFill>
                          <a:latin typeface="Arial" charset="0"/>
                        </a:defRPr>
                      </a:lvl1pPr>
                      <a:lvl2pPr eaLnBrk="0" hangingPunct="0">
                        <a:spcBef>
                          <a:spcPct val="20000"/>
                        </a:spcBef>
                        <a:defRPr sz="2400">
                          <a:solidFill>
                            <a:schemeClr val="tx1"/>
                          </a:solidFill>
                          <a:latin typeface="Arial" charset="0"/>
                        </a:defRPr>
                      </a:lvl2pPr>
                      <a:lvl3pPr eaLnBrk="0" hangingPunct="0">
                        <a:spcBef>
                          <a:spcPct val="20000"/>
                        </a:spcBef>
                        <a:defRPr sz="2000">
                          <a:solidFill>
                            <a:schemeClr val="tx1"/>
                          </a:solidFill>
                          <a:latin typeface="Arial" charset="0"/>
                        </a:defRPr>
                      </a:lvl3pPr>
                      <a:lvl4pPr eaLnBrk="0" hangingPunct="0">
                        <a:spcBef>
                          <a:spcPct val="20000"/>
                        </a:spcBef>
                        <a:defRPr>
                          <a:solidFill>
                            <a:schemeClr val="tx1"/>
                          </a:solidFill>
                          <a:latin typeface="Arial" charset="0"/>
                        </a:defRPr>
                      </a:lvl4pPr>
                      <a:lvl5pPr eaLnBrk="0" hangingPunct="0">
                        <a:spcBef>
                          <a:spcPct val="20000"/>
                        </a:spcBef>
                        <a:defRPr>
                          <a:solidFill>
                            <a:schemeClr val="tx1"/>
                          </a:solidFill>
                          <a:latin typeface="Arial" charset="0"/>
                        </a:defRPr>
                      </a:lvl5pPr>
                      <a:lvl6pPr eaLnBrk="0" fontAlgn="base" hangingPunct="0">
                        <a:spcBef>
                          <a:spcPct val="20000"/>
                        </a:spcBef>
                        <a:spcAft>
                          <a:spcPct val="0"/>
                        </a:spcAft>
                        <a:defRPr>
                          <a:solidFill>
                            <a:schemeClr val="tx1"/>
                          </a:solidFill>
                          <a:latin typeface="Arial" charset="0"/>
                        </a:defRPr>
                      </a:lvl6pPr>
                      <a:lvl7pPr eaLnBrk="0" fontAlgn="base" hangingPunct="0">
                        <a:spcBef>
                          <a:spcPct val="20000"/>
                        </a:spcBef>
                        <a:spcAft>
                          <a:spcPct val="0"/>
                        </a:spcAft>
                        <a:defRPr>
                          <a:solidFill>
                            <a:schemeClr val="tx1"/>
                          </a:solidFill>
                          <a:latin typeface="Arial" charset="0"/>
                        </a:defRPr>
                      </a:lvl7pPr>
                      <a:lvl8pPr eaLnBrk="0" fontAlgn="base" hangingPunct="0">
                        <a:spcBef>
                          <a:spcPct val="20000"/>
                        </a:spcBef>
                        <a:spcAft>
                          <a:spcPct val="0"/>
                        </a:spcAft>
                        <a:defRPr>
                          <a:solidFill>
                            <a:schemeClr val="tx1"/>
                          </a:solidFill>
                          <a:latin typeface="Arial" charset="0"/>
                        </a:defRPr>
                      </a:lvl8pPr>
                      <a:lvl9pPr eaLnBrk="0" fontAlgn="base" hangingPunct="0">
                        <a:spcBef>
                          <a:spcPct val="20000"/>
                        </a:spcBef>
                        <a:spcAft>
                          <a:spcPct val="0"/>
                        </a:spcAft>
                        <a:defRPr>
                          <a:solidFill>
                            <a:schemeClr val="tx1"/>
                          </a:solidFill>
                          <a:latin typeface="Arial"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it-IT" altLang="it-IT" sz="1400" b="0" i="0" u="none" strike="noStrike" cap="none" normalizeH="0" baseline="0" dirty="0" smtClean="0">
                          <a:ln>
                            <a:noFill/>
                          </a:ln>
                          <a:solidFill>
                            <a:schemeClr val="tx1"/>
                          </a:solidFill>
                          <a:effectLst/>
                          <a:latin typeface="Arial" charset="0"/>
                        </a:rPr>
                        <a:t>INCREMENTO POPOLAZIONE (ab)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charset="0"/>
                        </a:defRPr>
                      </a:lvl1pPr>
                      <a:lvl2pPr eaLnBrk="0" hangingPunct="0">
                        <a:spcBef>
                          <a:spcPct val="20000"/>
                        </a:spcBef>
                        <a:defRPr sz="2400">
                          <a:solidFill>
                            <a:schemeClr val="tx1"/>
                          </a:solidFill>
                          <a:latin typeface="Arial" charset="0"/>
                        </a:defRPr>
                      </a:lvl2pPr>
                      <a:lvl3pPr eaLnBrk="0" hangingPunct="0">
                        <a:spcBef>
                          <a:spcPct val="20000"/>
                        </a:spcBef>
                        <a:defRPr sz="2000">
                          <a:solidFill>
                            <a:schemeClr val="tx1"/>
                          </a:solidFill>
                          <a:latin typeface="Arial" charset="0"/>
                        </a:defRPr>
                      </a:lvl3pPr>
                      <a:lvl4pPr eaLnBrk="0" hangingPunct="0">
                        <a:spcBef>
                          <a:spcPct val="20000"/>
                        </a:spcBef>
                        <a:defRPr>
                          <a:solidFill>
                            <a:schemeClr val="tx1"/>
                          </a:solidFill>
                          <a:latin typeface="Arial" charset="0"/>
                        </a:defRPr>
                      </a:lvl4pPr>
                      <a:lvl5pPr eaLnBrk="0" hangingPunct="0">
                        <a:spcBef>
                          <a:spcPct val="20000"/>
                        </a:spcBef>
                        <a:defRPr>
                          <a:solidFill>
                            <a:schemeClr val="tx1"/>
                          </a:solidFill>
                          <a:latin typeface="Arial" charset="0"/>
                        </a:defRPr>
                      </a:lvl5pPr>
                      <a:lvl6pPr eaLnBrk="0" fontAlgn="base" hangingPunct="0">
                        <a:spcBef>
                          <a:spcPct val="20000"/>
                        </a:spcBef>
                        <a:spcAft>
                          <a:spcPct val="0"/>
                        </a:spcAft>
                        <a:defRPr>
                          <a:solidFill>
                            <a:schemeClr val="tx1"/>
                          </a:solidFill>
                          <a:latin typeface="Arial" charset="0"/>
                        </a:defRPr>
                      </a:lvl6pPr>
                      <a:lvl7pPr eaLnBrk="0" fontAlgn="base" hangingPunct="0">
                        <a:spcBef>
                          <a:spcPct val="20000"/>
                        </a:spcBef>
                        <a:spcAft>
                          <a:spcPct val="0"/>
                        </a:spcAft>
                        <a:defRPr>
                          <a:solidFill>
                            <a:schemeClr val="tx1"/>
                          </a:solidFill>
                          <a:latin typeface="Arial" charset="0"/>
                        </a:defRPr>
                      </a:lvl7pPr>
                      <a:lvl8pPr eaLnBrk="0" fontAlgn="base" hangingPunct="0">
                        <a:spcBef>
                          <a:spcPct val="20000"/>
                        </a:spcBef>
                        <a:spcAft>
                          <a:spcPct val="0"/>
                        </a:spcAft>
                        <a:defRPr>
                          <a:solidFill>
                            <a:schemeClr val="tx1"/>
                          </a:solidFill>
                          <a:latin typeface="Arial" charset="0"/>
                        </a:defRPr>
                      </a:lvl8pPr>
                      <a:lvl9pPr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it-IT" altLang="it-IT" sz="1400" b="0" i="0" u="none" strike="noStrike" cap="none" normalizeH="0" baseline="0" dirty="0" smtClean="0">
                          <a:ln>
                            <a:noFill/>
                          </a:ln>
                          <a:solidFill>
                            <a:schemeClr val="tx1"/>
                          </a:solidFill>
                          <a:effectLst/>
                          <a:latin typeface="Arial" charset="0"/>
                        </a:rPr>
                        <a:t>    1.435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4325">
                <a:tc>
                  <a:txBody>
                    <a:bodyPr/>
                    <a:lstStyle>
                      <a:lvl1pPr eaLnBrk="0" hangingPunct="0">
                        <a:spcBef>
                          <a:spcPct val="20000"/>
                        </a:spcBef>
                        <a:defRPr sz="2800">
                          <a:solidFill>
                            <a:schemeClr val="tx1"/>
                          </a:solidFill>
                          <a:latin typeface="Arial" charset="0"/>
                        </a:defRPr>
                      </a:lvl1pPr>
                      <a:lvl2pPr eaLnBrk="0" hangingPunct="0">
                        <a:spcBef>
                          <a:spcPct val="20000"/>
                        </a:spcBef>
                        <a:defRPr sz="2400">
                          <a:solidFill>
                            <a:schemeClr val="tx1"/>
                          </a:solidFill>
                          <a:latin typeface="Arial" charset="0"/>
                        </a:defRPr>
                      </a:lvl2pPr>
                      <a:lvl3pPr eaLnBrk="0" hangingPunct="0">
                        <a:spcBef>
                          <a:spcPct val="20000"/>
                        </a:spcBef>
                        <a:defRPr sz="2000">
                          <a:solidFill>
                            <a:schemeClr val="tx1"/>
                          </a:solidFill>
                          <a:latin typeface="Arial" charset="0"/>
                        </a:defRPr>
                      </a:lvl3pPr>
                      <a:lvl4pPr eaLnBrk="0" hangingPunct="0">
                        <a:spcBef>
                          <a:spcPct val="20000"/>
                        </a:spcBef>
                        <a:defRPr>
                          <a:solidFill>
                            <a:schemeClr val="tx1"/>
                          </a:solidFill>
                          <a:latin typeface="Arial" charset="0"/>
                        </a:defRPr>
                      </a:lvl4pPr>
                      <a:lvl5pPr eaLnBrk="0" hangingPunct="0">
                        <a:spcBef>
                          <a:spcPct val="20000"/>
                        </a:spcBef>
                        <a:defRPr>
                          <a:solidFill>
                            <a:schemeClr val="tx1"/>
                          </a:solidFill>
                          <a:latin typeface="Arial" charset="0"/>
                        </a:defRPr>
                      </a:lvl5pPr>
                      <a:lvl6pPr eaLnBrk="0" fontAlgn="base" hangingPunct="0">
                        <a:spcBef>
                          <a:spcPct val="20000"/>
                        </a:spcBef>
                        <a:spcAft>
                          <a:spcPct val="0"/>
                        </a:spcAft>
                        <a:defRPr>
                          <a:solidFill>
                            <a:schemeClr val="tx1"/>
                          </a:solidFill>
                          <a:latin typeface="Arial" charset="0"/>
                        </a:defRPr>
                      </a:lvl6pPr>
                      <a:lvl7pPr eaLnBrk="0" fontAlgn="base" hangingPunct="0">
                        <a:spcBef>
                          <a:spcPct val="20000"/>
                        </a:spcBef>
                        <a:spcAft>
                          <a:spcPct val="0"/>
                        </a:spcAft>
                        <a:defRPr>
                          <a:solidFill>
                            <a:schemeClr val="tx1"/>
                          </a:solidFill>
                          <a:latin typeface="Arial" charset="0"/>
                        </a:defRPr>
                      </a:lvl7pPr>
                      <a:lvl8pPr eaLnBrk="0" fontAlgn="base" hangingPunct="0">
                        <a:spcBef>
                          <a:spcPct val="20000"/>
                        </a:spcBef>
                        <a:spcAft>
                          <a:spcPct val="0"/>
                        </a:spcAft>
                        <a:defRPr>
                          <a:solidFill>
                            <a:schemeClr val="tx1"/>
                          </a:solidFill>
                          <a:latin typeface="Arial" charset="0"/>
                        </a:defRPr>
                      </a:lvl8pPr>
                      <a:lvl9pPr eaLnBrk="0" fontAlgn="base" hangingPunct="0">
                        <a:spcBef>
                          <a:spcPct val="20000"/>
                        </a:spcBef>
                        <a:spcAft>
                          <a:spcPct val="0"/>
                        </a:spcAft>
                        <a:defRPr>
                          <a:solidFill>
                            <a:schemeClr val="tx1"/>
                          </a:solidFill>
                          <a:latin typeface="Arial"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it-IT" altLang="it-IT" sz="1400" b="0" i="0" u="none" strike="noStrike" cap="none" normalizeH="0" baseline="0" dirty="0" smtClean="0">
                          <a:ln>
                            <a:noFill/>
                          </a:ln>
                          <a:solidFill>
                            <a:schemeClr val="tx1"/>
                          </a:solidFill>
                          <a:effectLst/>
                          <a:latin typeface="Arial" charset="0"/>
                        </a:rPr>
                        <a:t>POPOLAZIONE DEFINITIVA 2025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charset="0"/>
                        </a:defRPr>
                      </a:lvl1pPr>
                      <a:lvl2pPr eaLnBrk="0" hangingPunct="0">
                        <a:spcBef>
                          <a:spcPct val="20000"/>
                        </a:spcBef>
                        <a:defRPr sz="2400">
                          <a:solidFill>
                            <a:schemeClr val="tx1"/>
                          </a:solidFill>
                          <a:latin typeface="Arial" charset="0"/>
                        </a:defRPr>
                      </a:lvl2pPr>
                      <a:lvl3pPr eaLnBrk="0" hangingPunct="0">
                        <a:spcBef>
                          <a:spcPct val="20000"/>
                        </a:spcBef>
                        <a:defRPr sz="2000">
                          <a:solidFill>
                            <a:schemeClr val="tx1"/>
                          </a:solidFill>
                          <a:latin typeface="Arial" charset="0"/>
                        </a:defRPr>
                      </a:lvl3pPr>
                      <a:lvl4pPr eaLnBrk="0" hangingPunct="0">
                        <a:spcBef>
                          <a:spcPct val="20000"/>
                        </a:spcBef>
                        <a:defRPr>
                          <a:solidFill>
                            <a:schemeClr val="tx1"/>
                          </a:solidFill>
                          <a:latin typeface="Arial" charset="0"/>
                        </a:defRPr>
                      </a:lvl4pPr>
                      <a:lvl5pPr eaLnBrk="0" hangingPunct="0">
                        <a:spcBef>
                          <a:spcPct val="20000"/>
                        </a:spcBef>
                        <a:defRPr>
                          <a:solidFill>
                            <a:schemeClr val="tx1"/>
                          </a:solidFill>
                          <a:latin typeface="Arial" charset="0"/>
                        </a:defRPr>
                      </a:lvl5pPr>
                      <a:lvl6pPr eaLnBrk="0" fontAlgn="base" hangingPunct="0">
                        <a:spcBef>
                          <a:spcPct val="20000"/>
                        </a:spcBef>
                        <a:spcAft>
                          <a:spcPct val="0"/>
                        </a:spcAft>
                        <a:defRPr>
                          <a:solidFill>
                            <a:schemeClr val="tx1"/>
                          </a:solidFill>
                          <a:latin typeface="Arial" charset="0"/>
                        </a:defRPr>
                      </a:lvl6pPr>
                      <a:lvl7pPr eaLnBrk="0" fontAlgn="base" hangingPunct="0">
                        <a:spcBef>
                          <a:spcPct val="20000"/>
                        </a:spcBef>
                        <a:spcAft>
                          <a:spcPct val="0"/>
                        </a:spcAft>
                        <a:defRPr>
                          <a:solidFill>
                            <a:schemeClr val="tx1"/>
                          </a:solidFill>
                          <a:latin typeface="Arial" charset="0"/>
                        </a:defRPr>
                      </a:lvl7pPr>
                      <a:lvl8pPr eaLnBrk="0" fontAlgn="base" hangingPunct="0">
                        <a:spcBef>
                          <a:spcPct val="20000"/>
                        </a:spcBef>
                        <a:spcAft>
                          <a:spcPct val="0"/>
                        </a:spcAft>
                        <a:defRPr>
                          <a:solidFill>
                            <a:schemeClr val="tx1"/>
                          </a:solidFill>
                          <a:latin typeface="Arial" charset="0"/>
                        </a:defRPr>
                      </a:lvl8pPr>
                      <a:lvl9pPr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it-IT" altLang="it-IT" sz="1400" b="0" i="0" u="none" strike="noStrike" cap="none" normalizeH="0" baseline="0" dirty="0" smtClean="0">
                          <a:ln>
                            <a:noFill/>
                          </a:ln>
                          <a:solidFill>
                            <a:schemeClr val="tx1"/>
                          </a:solidFill>
                          <a:effectLst/>
                          <a:latin typeface="Arial" charset="0"/>
                        </a:rPr>
                        <a:t>  10.585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4325">
                <a:tc>
                  <a:txBody>
                    <a:bodyPr/>
                    <a:lstStyle>
                      <a:lvl1pPr eaLnBrk="0" hangingPunct="0">
                        <a:spcBef>
                          <a:spcPct val="20000"/>
                        </a:spcBef>
                        <a:defRPr sz="2800">
                          <a:solidFill>
                            <a:schemeClr val="tx1"/>
                          </a:solidFill>
                          <a:latin typeface="Arial" charset="0"/>
                        </a:defRPr>
                      </a:lvl1pPr>
                      <a:lvl2pPr eaLnBrk="0" hangingPunct="0">
                        <a:spcBef>
                          <a:spcPct val="20000"/>
                        </a:spcBef>
                        <a:defRPr sz="2400">
                          <a:solidFill>
                            <a:schemeClr val="tx1"/>
                          </a:solidFill>
                          <a:latin typeface="Arial" charset="0"/>
                        </a:defRPr>
                      </a:lvl2pPr>
                      <a:lvl3pPr eaLnBrk="0" hangingPunct="0">
                        <a:spcBef>
                          <a:spcPct val="20000"/>
                        </a:spcBef>
                        <a:defRPr sz="2000">
                          <a:solidFill>
                            <a:schemeClr val="tx1"/>
                          </a:solidFill>
                          <a:latin typeface="Arial" charset="0"/>
                        </a:defRPr>
                      </a:lvl3pPr>
                      <a:lvl4pPr eaLnBrk="0" hangingPunct="0">
                        <a:spcBef>
                          <a:spcPct val="20000"/>
                        </a:spcBef>
                        <a:defRPr>
                          <a:solidFill>
                            <a:schemeClr val="tx1"/>
                          </a:solidFill>
                          <a:latin typeface="Arial" charset="0"/>
                        </a:defRPr>
                      </a:lvl4pPr>
                      <a:lvl5pPr eaLnBrk="0" hangingPunct="0">
                        <a:spcBef>
                          <a:spcPct val="20000"/>
                        </a:spcBef>
                        <a:defRPr>
                          <a:solidFill>
                            <a:schemeClr val="tx1"/>
                          </a:solidFill>
                          <a:latin typeface="Arial" charset="0"/>
                        </a:defRPr>
                      </a:lvl5pPr>
                      <a:lvl6pPr eaLnBrk="0" fontAlgn="base" hangingPunct="0">
                        <a:spcBef>
                          <a:spcPct val="20000"/>
                        </a:spcBef>
                        <a:spcAft>
                          <a:spcPct val="0"/>
                        </a:spcAft>
                        <a:defRPr>
                          <a:solidFill>
                            <a:schemeClr val="tx1"/>
                          </a:solidFill>
                          <a:latin typeface="Arial" charset="0"/>
                        </a:defRPr>
                      </a:lvl6pPr>
                      <a:lvl7pPr eaLnBrk="0" fontAlgn="base" hangingPunct="0">
                        <a:spcBef>
                          <a:spcPct val="20000"/>
                        </a:spcBef>
                        <a:spcAft>
                          <a:spcPct val="0"/>
                        </a:spcAft>
                        <a:defRPr>
                          <a:solidFill>
                            <a:schemeClr val="tx1"/>
                          </a:solidFill>
                          <a:latin typeface="Arial" charset="0"/>
                        </a:defRPr>
                      </a:lvl7pPr>
                      <a:lvl8pPr eaLnBrk="0" fontAlgn="base" hangingPunct="0">
                        <a:spcBef>
                          <a:spcPct val="20000"/>
                        </a:spcBef>
                        <a:spcAft>
                          <a:spcPct val="0"/>
                        </a:spcAft>
                        <a:defRPr>
                          <a:solidFill>
                            <a:schemeClr val="tx1"/>
                          </a:solidFill>
                          <a:latin typeface="Arial" charset="0"/>
                        </a:defRPr>
                      </a:lvl8pPr>
                      <a:lvl9pPr eaLnBrk="0" fontAlgn="base" hangingPunct="0">
                        <a:spcBef>
                          <a:spcPct val="20000"/>
                        </a:spcBef>
                        <a:spcAft>
                          <a:spcPct val="0"/>
                        </a:spcAft>
                        <a:defRPr>
                          <a:solidFill>
                            <a:schemeClr val="tx1"/>
                          </a:solidFill>
                          <a:latin typeface="Arial"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it-IT" altLang="it-IT" sz="1400" b="0" i="0" u="none" strike="noStrike" cap="none" normalizeH="0" baseline="0" smtClean="0">
                          <a:ln>
                            <a:noFill/>
                          </a:ln>
                          <a:solidFill>
                            <a:schemeClr val="tx1"/>
                          </a:solidFill>
                          <a:effectLst/>
                          <a:latin typeface="Arial" charset="0"/>
                        </a:rPr>
                        <a:t>VOLUME TEORICO (mc)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charset="0"/>
                        </a:defRPr>
                      </a:lvl1pPr>
                      <a:lvl2pPr eaLnBrk="0" hangingPunct="0">
                        <a:spcBef>
                          <a:spcPct val="20000"/>
                        </a:spcBef>
                        <a:defRPr sz="2400">
                          <a:solidFill>
                            <a:schemeClr val="tx1"/>
                          </a:solidFill>
                          <a:latin typeface="Arial" charset="0"/>
                        </a:defRPr>
                      </a:lvl2pPr>
                      <a:lvl3pPr eaLnBrk="0" hangingPunct="0">
                        <a:spcBef>
                          <a:spcPct val="20000"/>
                        </a:spcBef>
                        <a:defRPr sz="2000">
                          <a:solidFill>
                            <a:schemeClr val="tx1"/>
                          </a:solidFill>
                          <a:latin typeface="Arial" charset="0"/>
                        </a:defRPr>
                      </a:lvl3pPr>
                      <a:lvl4pPr eaLnBrk="0" hangingPunct="0">
                        <a:spcBef>
                          <a:spcPct val="20000"/>
                        </a:spcBef>
                        <a:defRPr>
                          <a:solidFill>
                            <a:schemeClr val="tx1"/>
                          </a:solidFill>
                          <a:latin typeface="Arial" charset="0"/>
                        </a:defRPr>
                      </a:lvl4pPr>
                      <a:lvl5pPr eaLnBrk="0" hangingPunct="0">
                        <a:spcBef>
                          <a:spcPct val="20000"/>
                        </a:spcBef>
                        <a:defRPr>
                          <a:solidFill>
                            <a:schemeClr val="tx1"/>
                          </a:solidFill>
                          <a:latin typeface="Arial" charset="0"/>
                        </a:defRPr>
                      </a:lvl5pPr>
                      <a:lvl6pPr eaLnBrk="0" fontAlgn="base" hangingPunct="0">
                        <a:spcBef>
                          <a:spcPct val="20000"/>
                        </a:spcBef>
                        <a:spcAft>
                          <a:spcPct val="0"/>
                        </a:spcAft>
                        <a:defRPr>
                          <a:solidFill>
                            <a:schemeClr val="tx1"/>
                          </a:solidFill>
                          <a:latin typeface="Arial" charset="0"/>
                        </a:defRPr>
                      </a:lvl6pPr>
                      <a:lvl7pPr eaLnBrk="0" fontAlgn="base" hangingPunct="0">
                        <a:spcBef>
                          <a:spcPct val="20000"/>
                        </a:spcBef>
                        <a:spcAft>
                          <a:spcPct val="0"/>
                        </a:spcAft>
                        <a:defRPr>
                          <a:solidFill>
                            <a:schemeClr val="tx1"/>
                          </a:solidFill>
                          <a:latin typeface="Arial" charset="0"/>
                        </a:defRPr>
                      </a:lvl7pPr>
                      <a:lvl8pPr eaLnBrk="0" fontAlgn="base" hangingPunct="0">
                        <a:spcBef>
                          <a:spcPct val="20000"/>
                        </a:spcBef>
                        <a:spcAft>
                          <a:spcPct val="0"/>
                        </a:spcAft>
                        <a:defRPr>
                          <a:solidFill>
                            <a:schemeClr val="tx1"/>
                          </a:solidFill>
                          <a:latin typeface="Arial" charset="0"/>
                        </a:defRPr>
                      </a:lvl8pPr>
                      <a:lvl9pPr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it-IT" altLang="it-IT" sz="1400" b="0" i="0" u="none" strike="noStrike" cap="none" normalizeH="0" baseline="0" smtClean="0">
                          <a:ln>
                            <a:noFill/>
                          </a:ln>
                          <a:solidFill>
                            <a:schemeClr val="tx1"/>
                          </a:solidFill>
                          <a:effectLst/>
                          <a:latin typeface="Arial" charset="0"/>
                        </a:rPr>
                        <a:t>       200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3850">
                <a:tc>
                  <a:txBody>
                    <a:bodyPr/>
                    <a:lstStyle>
                      <a:lvl1pPr eaLnBrk="0" hangingPunct="0">
                        <a:spcBef>
                          <a:spcPct val="20000"/>
                        </a:spcBef>
                        <a:defRPr sz="2800">
                          <a:solidFill>
                            <a:schemeClr val="tx1"/>
                          </a:solidFill>
                          <a:latin typeface="Arial" charset="0"/>
                        </a:defRPr>
                      </a:lvl1pPr>
                      <a:lvl2pPr eaLnBrk="0" hangingPunct="0">
                        <a:spcBef>
                          <a:spcPct val="20000"/>
                        </a:spcBef>
                        <a:defRPr sz="2400">
                          <a:solidFill>
                            <a:schemeClr val="tx1"/>
                          </a:solidFill>
                          <a:latin typeface="Arial" charset="0"/>
                        </a:defRPr>
                      </a:lvl2pPr>
                      <a:lvl3pPr eaLnBrk="0" hangingPunct="0">
                        <a:spcBef>
                          <a:spcPct val="20000"/>
                        </a:spcBef>
                        <a:defRPr sz="2000">
                          <a:solidFill>
                            <a:schemeClr val="tx1"/>
                          </a:solidFill>
                          <a:latin typeface="Arial" charset="0"/>
                        </a:defRPr>
                      </a:lvl3pPr>
                      <a:lvl4pPr eaLnBrk="0" hangingPunct="0">
                        <a:spcBef>
                          <a:spcPct val="20000"/>
                        </a:spcBef>
                        <a:defRPr>
                          <a:solidFill>
                            <a:schemeClr val="tx1"/>
                          </a:solidFill>
                          <a:latin typeface="Arial" charset="0"/>
                        </a:defRPr>
                      </a:lvl4pPr>
                      <a:lvl5pPr eaLnBrk="0" hangingPunct="0">
                        <a:spcBef>
                          <a:spcPct val="20000"/>
                        </a:spcBef>
                        <a:defRPr>
                          <a:solidFill>
                            <a:schemeClr val="tx1"/>
                          </a:solidFill>
                          <a:latin typeface="Arial" charset="0"/>
                        </a:defRPr>
                      </a:lvl5pPr>
                      <a:lvl6pPr eaLnBrk="0" fontAlgn="base" hangingPunct="0">
                        <a:spcBef>
                          <a:spcPct val="20000"/>
                        </a:spcBef>
                        <a:spcAft>
                          <a:spcPct val="0"/>
                        </a:spcAft>
                        <a:defRPr>
                          <a:solidFill>
                            <a:schemeClr val="tx1"/>
                          </a:solidFill>
                          <a:latin typeface="Arial" charset="0"/>
                        </a:defRPr>
                      </a:lvl6pPr>
                      <a:lvl7pPr eaLnBrk="0" fontAlgn="base" hangingPunct="0">
                        <a:spcBef>
                          <a:spcPct val="20000"/>
                        </a:spcBef>
                        <a:spcAft>
                          <a:spcPct val="0"/>
                        </a:spcAft>
                        <a:defRPr>
                          <a:solidFill>
                            <a:schemeClr val="tx1"/>
                          </a:solidFill>
                          <a:latin typeface="Arial" charset="0"/>
                        </a:defRPr>
                      </a:lvl7pPr>
                      <a:lvl8pPr eaLnBrk="0" fontAlgn="base" hangingPunct="0">
                        <a:spcBef>
                          <a:spcPct val="20000"/>
                        </a:spcBef>
                        <a:spcAft>
                          <a:spcPct val="0"/>
                        </a:spcAft>
                        <a:defRPr>
                          <a:solidFill>
                            <a:schemeClr val="tx1"/>
                          </a:solidFill>
                          <a:latin typeface="Arial" charset="0"/>
                        </a:defRPr>
                      </a:lvl8pPr>
                      <a:lvl9pPr eaLnBrk="0" fontAlgn="base" hangingPunct="0">
                        <a:spcBef>
                          <a:spcPct val="20000"/>
                        </a:spcBef>
                        <a:spcAft>
                          <a:spcPct val="0"/>
                        </a:spcAft>
                        <a:defRPr>
                          <a:solidFill>
                            <a:schemeClr val="tx1"/>
                          </a:solidFill>
                          <a:latin typeface="Arial"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it-IT" altLang="it-IT" sz="1400" b="0" i="0" u="none" strike="noStrike" cap="none" normalizeH="0" baseline="0" smtClean="0">
                          <a:ln>
                            <a:noFill/>
                          </a:ln>
                          <a:solidFill>
                            <a:schemeClr val="tx1"/>
                          </a:solidFill>
                          <a:effectLst/>
                          <a:latin typeface="Arial" charset="0"/>
                        </a:rPr>
                        <a:t>CARICO INSEDIATIVO AGGIUNTIVO (mc)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charset="0"/>
                        </a:defRPr>
                      </a:lvl1pPr>
                      <a:lvl2pPr eaLnBrk="0" hangingPunct="0">
                        <a:spcBef>
                          <a:spcPct val="20000"/>
                        </a:spcBef>
                        <a:defRPr sz="2400">
                          <a:solidFill>
                            <a:schemeClr val="tx1"/>
                          </a:solidFill>
                          <a:latin typeface="Arial" charset="0"/>
                        </a:defRPr>
                      </a:lvl2pPr>
                      <a:lvl3pPr eaLnBrk="0" hangingPunct="0">
                        <a:spcBef>
                          <a:spcPct val="20000"/>
                        </a:spcBef>
                        <a:defRPr sz="2000">
                          <a:solidFill>
                            <a:schemeClr val="tx1"/>
                          </a:solidFill>
                          <a:latin typeface="Arial" charset="0"/>
                        </a:defRPr>
                      </a:lvl3pPr>
                      <a:lvl4pPr eaLnBrk="0" hangingPunct="0">
                        <a:spcBef>
                          <a:spcPct val="20000"/>
                        </a:spcBef>
                        <a:defRPr>
                          <a:solidFill>
                            <a:schemeClr val="tx1"/>
                          </a:solidFill>
                          <a:latin typeface="Arial" charset="0"/>
                        </a:defRPr>
                      </a:lvl4pPr>
                      <a:lvl5pPr eaLnBrk="0" hangingPunct="0">
                        <a:spcBef>
                          <a:spcPct val="20000"/>
                        </a:spcBef>
                        <a:defRPr>
                          <a:solidFill>
                            <a:schemeClr val="tx1"/>
                          </a:solidFill>
                          <a:latin typeface="Arial" charset="0"/>
                        </a:defRPr>
                      </a:lvl5pPr>
                      <a:lvl6pPr eaLnBrk="0" fontAlgn="base" hangingPunct="0">
                        <a:spcBef>
                          <a:spcPct val="20000"/>
                        </a:spcBef>
                        <a:spcAft>
                          <a:spcPct val="0"/>
                        </a:spcAft>
                        <a:defRPr>
                          <a:solidFill>
                            <a:schemeClr val="tx1"/>
                          </a:solidFill>
                          <a:latin typeface="Arial" charset="0"/>
                        </a:defRPr>
                      </a:lvl6pPr>
                      <a:lvl7pPr eaLnBrk="0" fontAlgn="base" hangingPunct="0">
                        <a:spcBef>
                          <a:spcPct val="20000"/>
                        </a:spcBef>
                        <a:spcAft>
                          <a:spcPct val="0"/>
                        </a:spcAft>
                        <a:defRPr>
                          <a:solidFill>
                            <a:schemeClr val="tx1"/>
                          </a:solidFill>
                          <a:latin typeface="Arial" charset="0"/>
                        </a:defRPr>
                      </a:lvl7pPr>
                      <a:lvl8pPr eaLnBrk="0" fontAlgn="base" hangingPunct="0">
                        <a:spcBef>
                          <a:spcPct val="20000"/>
                        </a:spcBef>
                        <a:spcAft>
                          <a:spcPct val="0"/>
                        </a:spcAft>
                        <a:defRPr>
                          <a:solidFill>
                            <a:schemeClr val="tx1"/>
                          </a:solidFill>
                          <a:latin typeface="Arial" charset="0"/>
                        </a:defRPr>
                      </a:lvl8pPr>
                      <a:lvl9pPr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it-IT" altLang="it-IT" sz="1400" b="0" i="0" u="none" strike="noStrike" cap="none" normalizeH="0" baseline="0" dirty="0" smtClean="0">
                          <a:ln>
                            <a:noFill/>
                          </a:ln>
                          <a:solidFill>
                            <a:schemeClr val="tx1"/>
                          </a:solidFill>
                          <a:effectLst/>
                          <a:latin typeface="Arial" charset="0"/>
                        </a:rPr>
                        <a:t>286.944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4325">
                <a:tc>
                  <a:txBody>
                    <a:bodyPr/>
                    <a:lstStyle>
                      <a:lvl1pPr eaLnBrk="0" hangingPunct="0">
                        <a:spcBef>
                          <a:spcPct val="20000"/>
                        </a:spcBef>
                        <a:defRPr sz="2800">
                          <a:solidFill>
                            <a:schemeClr val="tx1"/>
                          </a:solidFill>
                          <a:latin typeface="Arial" charset="0"/>
                        </a:defRPr>
                      </a:lvl1pPr>
                      <a:lvl2pPr eaLnBrk="0" hangingPunct="0">
                        <a:spcBef>
                          <a:spcPct val="20000"/>
                        </a:spcBef>
                        <a:defRPr sz="2400">
                          <a:solidFill>
                            <a:schemeClr val="tx1"/>
                          </a:solidFill>
                          <a:latin typeface="Arial" charset="0"/>
                        </a:defRPr>
                      </a:lvl2pPr>
                      <a:lvl3pPr eaLnBrk="0" hangingPunct="0">
                        <a:spcBef>
                          <a:spcPct val="20000"/>
                        </a:spcBef>
                        <a:defRPr sz="2000">
                          <a:solidFill>
                            <a:schemeClr val="tx1"/>
                          </a:solidFill>
                          <a:latin typeface="Arial" charset="0"/>
                        </a:defRPr>
                      </a:lvl3pPr>
                      <a:lvl4pPr eaLnBrk="0" hangingPunct="0">
                        <a:spcBef>
                          <a:spcPct val="20000"/>
                        </a:spcBef>
                        <a:defRPr>
                          <a:solidFill>
                            <a:schemeClr val="tx1"/>
                          </a:solidFill>
                          <a:latin typeface="Arial" charset="0"/>
                        </a:defRPr>
                      </a:lvl4pPr>
                      <a:lvl5pPr eaLnBrk="0" hangingPunct="0">
                        <a:spcBef>
                          <a:spcPct val="20000"/>
                        </a:spcBef>
                        <a:defRPr>
                          <a:solidFill>
                            <a:schemeClr val="tx1"/>
                          </a:solidFill>
                          <a:latin typeface="Arial" charset="0"/>
                        </a:defRPr>
                      </a:lvl5pPr>
                      <a:lvl6pPr eaLnBrk="0" fontAlgn="base" hangingPunct="0">
                        <a:spcBef>
                          <a:spcPct val="20000"/>
                        </a:spcBef>
                        <a:spcAft>
                          <a:spcPct val="0"/>
                        </a:spcAft>
                        <a:defRPr>
                          <a:solidFill>
                            <a:schemeClr val="tx1"/>
                          </a:solidFill>
                          <a:latin typeface="Arial" charset="0"/>
                        </a:defRPr>
                      </a:lvl6pPr>
                      <a:lvl7pPr eaLnBrk="0" fontAlgn="base" hangingPunct="0">
                        <a:spcBef>
                          <a:spcPct val="20000"/>
                        </a:spcBef>
                        <a:spcAft>
                          <a:spcPct val="0"/>
                        </a:spcAft>
                        <a:defRPr>
                          <a:solidFill>
                            <a:schemeClr val="tx1"/>
                          </a:solidFill>
                          <a:latin typeface="Arial" charset="0"/>
                        </a:defRPr>
                      </a:lvl7pPr>
                      <a:lvl8pPr eaLnBrk="0" fontAlgn="base" hangingPunct="0">
                        <a:spcBef>
                          <a:spcPct val="20000"/>
                        </a:spcBef>
                        <a:spcAft>
                          <a:spcPct val="0"/>
                        </a:spcAft>
                        <a:defRPr>
                          <a:solidFill>
                            <a:schemeClr val="tx1"/>
                          </a:solidFill>
                          <a:latin typeface="Arial" charset="0"/>
                        </a:defRPr>
                      </a:lvl8pPr>
                      <a:lvl9pPr eaLnBrk="0" fontAlgn="base" hangingPunct="0">
                        <a:spcBef>
                          <a:spcPct val="20000"/>
                        </a:spcBef>
                        <a:spcAft>
                          <a:spcPct val="0"/>
                        </a:spcAft>
                        <a:defRPr>
                          <a:solidFill>
                            <a:schemeClr val="tx1"/>
                          </a:solidFill>
                          <a:latin typeface="Arial"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it-IT" altLang="it-IT" sz="1400" b="0" i="0" u="none" strike="noStrike" cap="none" normalizeH="0" baseline="0" smtClean="0">
                          <a:ln>
                            <a:noFill/>
                          </a:ln>
                          <a:solidFill>
                            <a:schemeClr val="tx1"/>
                          </a:solidFill>
                          <a:effectLst/>
                          <a:latin typeface="Arial" charset="0"/>
                        </a:rPr>
                        <a:t>POTENZIALITA’ RESIDUA PRG (mc)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charset="0"/>
                        </a:defRPr>
                      </a:lvl1pPr>
                      <a:lvl2pPr eaLnBrk="0" hangingPunct="0">
                        <a:spcBef>
                          <a:spcPct val="20000"/>
                        </a:spcBef>
                        <a:defRPr sz="2400">
                          <a:solidFill>
                            <a:schemeClr val="tx1"/>
                          </a:solidFill>
                          <a:latin typeface="Arial" charset="0"/>
                        </a:defRPr>
                      </a:lvl2pPr>
                      <a:lvl3pPr eaLnBrk="0" hangingPunct="0">
                        <a:spcBef>
                          <a:spcPct val="20000"/>
                        </a:spcBef>
                        <a:defRPr sz="2000">
                          <a:solidFill>
                            <a:schemeClr val="tx1"/>
                          </a:solidFill>
                          <a:latin typeface="Arial" charset="0"/>
                        </a:defRPr>
                      </a:lvl3pPr>
                      <a:lvl4pPr eaLnBrk="0" hangingPunct="0">
                        <a:spcBef>
                          <a:spcPct val="20000"/>
                        </a:spcBef>
                        <a:defRPr>
                          <a:solidFill>
                            <a:schemeClr val="tx1"/>
                          </a:solidFill>
                          <a:latin typeface="Arial" charset="0"/>
                        </a:defRPr>
                      </a:lvl4pPr>
                      <a:lvl5pPr eaLnBrk="0" hangingPunct="0">
                        <a:spcBef>
                          <a:spcPct val="20000"/>
                        </a:spcBef>
                        <a:defRPr>
                          <a:solidFill>
                            <a:schemeClr val="tx1"/>
                          </a:solidFill>
                          <a:latin typeface="Arial" charset="0"/>
                        </a:defRPr>
                      </a:lvl5pPr>
                      <a:lvl6pPr eaLnBrk="0" fontAlgn="base" hangingPunct="0">
                        <a:spcBef>
                          <a:spcPct val="20000"/>
                        </a:spcBef>
                        <a:spcAft>
                          <a:spcPct val="0"/>
                        </a:spcAft>
                        <a:defRPr>
                          <a:solidFill>
                            <a:schemeClr val="tx1"/>
                          </a:solidFill>
                          <a:latin typeface="Arial" charset="0"/>
                        </a:defRPr>
                      </a:lvl6pPr>
                      <a:lvl7pPr eaLnBrk="0" fontAlgn="base" hangingPunct="0">
                        <a:spcBef>
                          <a:spcPct val="20000"/>
                        </a:spcBef>
                        <a:spcAft>
                          <a:spcPct val="0"/>
                        </a:spcAft>
                        <a:defRPr>
                          <a:solidFill>
                            <a:schemeClr val="tx1"/>
                          </a:solidFill>
                          <a:latin typeface="Arial" charset="0"/>
                        </a:defRPr>
                      </a:lvl7pPr>
                      <a:lvl8pPr eaLnBrk="0" fontAlgn="base" hangingPunct="0">
                        <a:spcBef>
                          <a:spcPct val="20000"/>
                        </a:spcBef>
                        <a:spcAft>
                          <a:spcPct val="0"/>
                        </a:spcAft>
                        <a:defRPr>
                          <a:solidFill>
                            <a:schemeClr val="tx1"/>
                          </a:solidFill>
                          <a:latin typeface="Arial" charset="0"/>
                        </a:defRPr>
                      </a:lvl8pPr>
                      <a:lvl9pPr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it-IT" altLang="it-IT" sz="1400" b="0" i="0" u="none" strike="noStrike" cap="none" normalizeH="0" baseline="0" dirty="0" smtClean="0">
                          <a:ln>
                            <a:noFill/>
                          </a:ln>
                          <a:solidFill>
                            <a:schemeClr val="tx1"/>
                          </a:solidFill>
                          <a:effectLst/>
                          <a:latin typeface="Arial" charset="0"/>
                        </a:rPr>
                        <a:t>120.944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4325">
                <a:tc>
                  <a:txBody>
                    <a:bodyPr/>
                    <a:lstStyle>
                      <a:lvl1pPr eaLnBrk="0" hangingPunct="0">
                        <a:spcBef>
                          <a:spcPct val="20000"/>
                        </a:spcBef>
                        <a:defRPr sz="2800">
                          <a:solidFill>
                            <a:schemeClr val="tx1"/>
                          </a:solidFill>
                          <a:latin typeface="Arial" charset="0"/>
                        </a:defRPr>
                      </a:lvl1pPr>
                      <a:lvl2pPr eaLnBrk="0" hangingPunct="0">
                        <a:spcBef>
                          <a:spcPct val="20000"/>
                        </a:spcBef>
                        <a:defRPr sz="2400">
                          <a:solidFill>
                            <a:schemeClr val="tx1"/>
                          </a:solidFill>
                          <a:latin typeface="Arial" charset="0"/>
                        </a:defRPr>
                      </a:lvl2pPr>
                      <a:lvl3pPr eaLnBrk="0" hangingPunct="0">
                        <a:spcBef>
                          <a:spcPct val="20000"/>
                        </a:spcBef>
                        <a:defRPr sz="2000">
                          <a:solidFill>
                            <a:schemeClr val="tx1"/>
                          </a:solidFill>
                          <a:latin typeface="Arial" charset="0"/>
                        </a:defRPr>
                      </a:lvl3pPr>
                      <a:lvl4pPr eaLnBrk="0" hangingPunct="0">
                        <a:spcBef>
                          <a:spcPct val="20000"/>
                        </a:spcBef>
                        <a:defRPr>
                          <a:solidFill>
                            <a:schemeClr val="tx1"/>
                          </a:solidFill>
                          <a:latin typeface="Arial" charset="0"/>
                        </a:defRPr>
                      </a:lvl4pPr>
                      <a:lvl5pPr eaLnBrk="0" hangingPunct="0">
                        <a:spcBef>
                          <a:spcPct val="20000"/>
                        </a:spcBef>
                        <a:defRPr>
                          <a:solidFill>
                            <a:schemeClr val="tx1"/>
                          </a:solidFill>
                          <a:latin typeface="Arial" charset="0"/>
                        </a:defRPr>
                      </a:lvl5pPr>
                      <a:lvl6pPr eaLnBrk="0" fontAlgn="base" hangingPunct="0">
                        <a:spcBef>
                          <a:spcPct val="20000"/>
                        </a:spcBef>
                        <a:spcAft>
                          <a:spcPct val="0"/>
                        </a:spcAft>
                        <a:defRPr>
                          <a:solidFill>
                            <a:schemeClr val="tx1"/>
                          </a:solidFill>
                          <a:latin typeface="Arial" charset="0"/>
                        </a:defRPr>
                      </a:lvl6pPr>
                      <a:lvl7pPr eaLnBrk="0" fontAlgn="base" hangingPunct="0">
                        <a:spcBef>
                          <a:spcPct val="20000"/>
                        </a:spcBef>
                        <a:spcAft>
                          <a:spcPct val="0"/>
                        </a:spcAft>
                        <a:defRPr>
                          <a:solidFill>
                            <a:schemeClr val="tx1"/>
                          </a:solidFill>
                          <a:latin typeface="Arial" charset="0"/>
                        </a:defRPr>
                      </a:lvl7pPr>
                      <a:lvl8pPr eaLnBrk="0" fontAlgn="base" hangingPunct="0">
                        <a:spcBef>
                          <a:spcPct val="20000"/>
                        </a:spcBef>
                        <a:spcAft>
                          <a:spcPct val="0"/>
                        </a:spcAft>
                        <a:defRPr>
                          <a:solidFill>
                            <a:schemeClr val="tx1"/>
                          </a:solidFill>
                          <a:latin typeface="Arial" charset="0"/>
                        </a:defRPr>
                      </a:lvl8pPr>
                      <a:lvl9pPr eaLnBrk="0" fontAlgn="base" hangingPunct="0">
                        <a:spcBef>
                          <a:spcPct val="20000"/>
                        </a:spcBef>
                        <a:spcAft>
                          <a:spcPct val="0"/>
                        </a:spcAft>
                        <a:defRPr>
                          <a:solidFill>
                            <a:schemeClr val="tx1"/>
                          </a:solidFill>
                          <a:latin typeface="Arial"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it-IT" altLang="it-IT" sz="1400" b="0" i="0" u="none" strike="noStrike" cap="none" normalizeH="0" baseline="0" smtClean="0">
                          <a:ln>
                            <a:noFill/>
                          </a:ln>
                          <a:solidFill>
                            <a:schemeClr val="tx1"/>
                          </a:solidFill>
                          <a:effectLst/>
                          <a:latin typeface="Arial" charset="0"/>
                        </a:rPr>
                        <a:t>ZONE INSEDIATIVE NUOVA ESPANSIONE (mc)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charset="0"/>
                        </a:defRPr>
                      </a:lvl1pPr>
                      <a:lvl2pPr eaLnBrk="0" hangingPunct="0">
                        <a:spcBef>
                          <a:spcPct val="20000"/>
                        </a:spcBef>
                        <a:defRPr sz="2400">
                          <a:solidFill>
                            <a:schemeClr val="tx1"/>
                          </a:solidFill>
                          <a:latin typeface="Arial" charset="0"/>
                        </a:defRPr>
                      </a:lvl2pPr>
                      <a:lvl3pPr eaLnBrk="0" hangingPunct="0">
                        <a:spcBef>
                          <a:spcPct val="20000"/>
                        </a:spcBef>
                        <a:defRPr sz="2000">
                          <a:solidFill>
                            <a:schemeClr val="tx1"/>
                          </a:solidFill>
                          <a:latin typeface="Arial" charset="0"/>
                        </a:defRPr>
                      </a:lvl3pPr>
                      <a:lvl4pPr eaLnBrk="0" hangingPunct="0">
                        <a:spcBef>
                          <a:spcPct val="20000"/>
                        </a:spcBef>
                        <a:defRPr>
                          <a:solidFill>
                            <a:schemeClr val="tx1"/>
                          </a:solidFill>
                          <a:latin typeface="Arial" charset="0"/>
                        </a:defRPr>
                      </a:lvl4pPr>
                      <a:lvl5pPr eaLnBrk="0" hangingPunct="0">
                        <a:spcBef>
                          <a:spcPct val="20000"/>
                        </a:spcBef>
                        <a:defRPr>
                          <a:solidFill>
                            <a:schemeClr val="tx1"/>
                          </a:solidFill>
                          <a:latin typeface="Arial" charset="0"/>
                        </a:defRPr>
                      </a:lvl5pPr>
                      <a:lvl6pPr eaLnBrk="0" fontAlgn="base" hangingPunct="0">
                        <a:spcBef>
                          <a:spcPct val="20000"/>
                        </a:spcBef>
                        <a:spcAft>
                          <a:spcPct val="0"/>
                        </a:spcAft>
                        <a:defRPr>
                          <a:solidFill>
                            <a:schemeClr val="tx1"/>
                          </a:solidFill>
                          <a:latin typeface="Arial" charset="0"/>
                        </a:defRPr>
                      </a:lvl6pPr>
                      <a:lvl7pPr eaLnBrk="0" fontAlgn="base" hangingPunct="0">
                        <a:spcBef>
                          <a:spcPct val="20000"/>
                        </a:spcBef>
                        <a:spcAft>
                          <a:spcPct val="0"/>
                        </a:spcAft>
                        <a:defRPr>
                          <a:solidFill>
                            <a:schemeClr val="tx1"/>
                          </a:solidFill>
                          <a:latin typeface="Arial" charset="0"/>
                        </a:defRPr>
                      </a:lvl7pPr>
                      <a:lvl8pPr eaLnBrk="0" fontAlgn="base" hangingPunct="0">
                        <a:spcBef>
                          <a:spcPct val="20000"/>
                        </a:spcBef>
                        <a:spcAft>
                          <a:spcPct val="0"/>
                        </a:spcAft>
                        <a:defRPr>
                          <a:solidFill>
                            <a:schemeClr val="tx1"/>
                          </a:solidFill>
                          <a:latin typeface="Arial" charset="0"/>
                        </a:defRPr>
                      </a:lvl8pPr>
                      <a:lvl9pPr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it-IT" altLang="it-IT" sz="1400" b="0" i="0" u="none" strike="noStrike" cap="none" normalizeH="0" baseline="0" dirty="0" smtClean="0">
                          <a:ln>
                            <a:noFill/>
                          </a:ln>
                          <a:solidFill>
                            <a:schemeClr val="tx1"/>
                          </a:solidFill>
                          <a:effectLst/>
                          <a:latin typeface="Arial" charset="0"/>
                        </a:rPr>
                        <a:t>166.000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5650238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8"/>
          <p:cNvSpPr txBox="1">
            <a:spLocks noChangeArrowheads="1"/>
          </p:cNvSpPr>
          <p:nvPr/>
        </p:nvSpPr>
        <p:spPr bwMode="auto">
          <a:xfrm>
            <a:off x="107950" y="188913"/>
            <a:ext cx="8928100" cy="1039812"/>
          </a:xfrm>
          <a:prstGeom prst="rect">
            <a:avLst/>
          </a:prstGeom>
          <a:solidFill>
            <a:srgbClr val="008080">
              <a:alpha val="40000"/>
            </a:srgbClr>
          </a:solidFill>
          <a:ln w="9525">
            <a:noFill/>
            <a:miter lim="800000"/>
            <a:headEnd/>
            <a:tailEnd/>
          </a:ln>
          <a:effectLst/>
        </p:spPr>
        <p:txBody>
          <a:bodyPr wrap="none" anchor="ctr"/>
          <a:lstStyle>
            <a:defPPr>
              <a:defRPr lang="it-IT"/>
            </a:defPPr>
            <a:lvl1pPr>
              <a:defRPr sz="2400" b="1">
                <a:latin typeface="Arial" charset="0"/>
              </a:defRPr>
            </a:lvl1pPr>
          </a:lstStyle>
          <a:p>
            <a:r>
              <a:rPr lang="it-IT" altLang="it-IT" sz="2800" dirty="0" smtClean="0">
                <a:latin typeface="+mn-lt"/>
              </a:rPr>
              <a:t>LIVELLI </a:t>
            </a:r>
            <a:r>
              <a:rPr lang="it-IT" altLang="it-IT" sz="2800" dirty="0">
                <a:latin typeface="+mn-lt"/>
              </a:rPr>
              <a:t>DI PIANIFICAZIONE</a:t>
            </a:r>
          </a:p>
        </p:txBody>
      </p:sp>
      <p:sp>
        <p:nvSpPr>
          <p:cNvPr id="3" name="Rectangle 6"/>
          <p:cNvSpPr>
            <a:spLocks noChangeArrowheads="1"/>
          </p:cNvSpPr>
          <p:nvPr/>
        </p:nvSpPr>
        <p:spPr bwMode="auto">
          <a:xfrm>
            <a:off x="107950" y="1304925"/>
            <a:ext cx="8928100" cy="5437188"/>
          </a:xfrm>
          <a:prstGeom prst="rect">
            <a:avLst/>
          </a:prstGeom>
          <a:solidFill>
            <a:srgbClr val="008080">
              <a:alpha val="20000"/>
            </a:srgbClr>
          </a:solidFill>
          <a:ln w="9525">
            <a:noFill/>
            <a:miter lim="800000"/>
            <a:headEnd/>
            <a:tailEnd/>
          </a:ln>
          <a:effectLst/>
        </p:spPr>
        <p:txBody>
          <a:bodyPr wrap="none" anchor="ctr"/>
          <a:lstStyle/>
          <a:p>
            <a:pPr>
              <a:defRPr/>
            </a:pPr>
            <a:endParaRPr lang="it-IT">
              <a:latin typeface="Arial" charset="0"/>
            </a:endParaRPr>
          </a:p>
        </p:txBody>
      </p:sp>
      <p:sp>
        <p:nvSpPr>
          <p:cNvPr id="4" name="Text Box 4"/>
          <p:cNvSpPr txBox="1">
            <a:spLocks noChangeArrowheads="1"/>
          </p:cNvSpPr>
          <p:nvPr/>
        </p:nvSpPr>
        <p:spPr bwMode="auto">
          <a:xfrm>
            <a:off x="179388" y="1341438"/>
            <a:ext cx="8785225"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eaLnBrk="1" hangingPunct="1">
              <a:lnSpc>
                <a:spcPct val="150000"/>
              </a:lnSpc>
            </a:pPr>
            <a:r>
              <a:rPr lang="it-IT" altLang="it-IT" sz="1200" dirty="0"/>
              <a:t>La legge urbanistica regionale 11/2004 modifica le norme sul governo del territorio introducendo il Piano di Assetto del Territorio e successivamente il piano degli interventi.</a:t>
            </a:r>
          </a:p>
          <a:p>
            <a:pPr algn="just" eaLnBrk="1" hangingPunct="1">
              <a:lnSpc>
                <a:spcPct val="150000"/>
              </a:lnSpc>
            </a:pPr>
            <a:r>
              <a:rPr lang="it-IT" altLang="it-IT" sz="1200" dirty="0"/>
              <a:t>Il nuovo PRG, articolato in due momenti: il “</a:t>
            </a:r>
            <a:r>
              <a:rPr lang="it-IT" altLang="it-IT" sz="1200" b="1" dirty="0"/>
              <a:t>Piano di Assetto del </a:t>
            </a:r>
            <a:r>
              <a:rPr lang="it-IT" altLang="it-IT" sz="1200" b="1" dirty="0" smtClean="0"/>
              <a:t>Territorio e/o Piano di Assetto del territorio  Intercomunale</a:t>
            </a:r>
            <a:r>
              <a:rPr lang="it-IT" altLang="it-IT" sz="1200" dirty="0" smtClean="0"/>
              <a:t>” </a:t>
            </a:r>
            <a:r>
              <a:rPr lang="it-IT" altLang="it-IT" sz="1200" dirty="0"/>
              <a:t>che delinea le scelte strategiche di assetto e di sviluppo del territorio comunale e il “</a:t>
            </a:r>
            <a:r>
              <a:rPr lang="it-IT" altLang="it-IT" sz="1200" b="1" dirty="0"/>
              <a:t>Piano degli Interventi</a:t>
            </a:r>
            <a:r>
              <a:rPr lang="it-IT" altLang="it-IT" sz="1200" dirty="0"/>
              <a:t>” che disciplina gli interventi di organizzazione e trasformazione del territorio da realizzare nell’arco temporale di cinque anni in conformità con le indicazioni del PAT, costituisce sicuramente una importante novità che condizionerà l’attività degli amministratori, dei tecnici e dei professionisti. </a:t>
            </a:r>
          </a:p>
        </p:txBody>
      </p:sp>
      <p:sp>
        <p:nvSpPr>
          <p:cNvPr id="5" name="Text Box 10"/>
          <p:cNvSpPr txBox="1">
            <a:spLocks noChangeArrowheads="1"/>
          </p:cNvSpPr>
          <p:nvPr/>
        </p:nvSpPr>
        <p:spPr bwMode="auto">
          <a:xfrm>
            <a:off x="323850" y="3573463"/>
            <a:ext cx="34559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it-IT" altLang="it-IT" sz="1600"/>
              <a:t>Il coordinamento territoriale</a:t>
            </a:r>
          </a:p>
        </p:txBody>
      </p:sp>
      <p:sp>
        <p:nvSpPr>
          <p:cNvPr id="6" name="Text Box 11"/>
          <p:cNvSpPr txBox="1">
            <a:spLocks noChangeArrowheads="1"/>
          </p:cNvSpPr>
          <p:nvPr/>
        </p:nvSpPr>
        <p:spPr bwMode="auto">
          <a:xfrm>
            <a:off x="4788024" y="3213100"/>
            <a:ext cx="12239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it-IT" altLang="it-IT"/>
              <a:t>P.T.R.C.</a:t>
            </a:r>
          </a:p>
        </p:txBody>
      </p:sp>
      <p:sp>
        <p:nvSpPr>
          <p:cNvPr id="7" name="Text Box 12"/>
          <p:cNvSpPr txBox="1">
            <a:spLocks noChangeArrowheads="1"/>
          </p:cNvSpPr>
          <p:nvPr/>
        </p:nvSpPr>
        <p:spPr bwMode="auto">
          <a:xfrm>
            <a:off x="4788024" y="3860800"/>
            <a:ext cx="13684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it-IT" altLang="it-IT"/>
              <a:t>P.T.C.P.</a:t>
            </a:r>
          </a:p>
        </p:txBody>
      </p:sp>
      <p:sp>
        <p:nvSpPr>
          <p:cNvPr id="8" name="Line 13"/>
          <p:cNvSpPr>
            <a:spLocks noChangeShapeType="1"/>
          </p:cNvSpPr>
          <p:nvPr/>
        </p:nvSpPr>
        <p:spPr bwMode="auto">
          <a:xfrm>
            <a:off x="3419872" y="3717925"/>
            <a:ext cx="720725"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9" name="Line 14"/>
          <p:cNvSpPr>
            <a:spLocks noChangeShapeType="1"/>
          </p:cNvSpPr>
          <p:nvPr/>
        </p:nvSpPr>
        <p:spPr bwMode="auto">
          <a:xfrm>
            <a:off x="4140597" y="3357563"/>
            <a:ext cx="431800" cy="0"/>
          </a:xfrm>
          <a:prstGeom prst="line">
            <a:avLst/>
          </a:prstGeom>
          <a:noFill/>
          <a:ln w="25400">
            <a:solidFill>
              <a:schemeClr val="tx1"/>
            </a:solidFill>
            <a:round/>
            <a:headEnd/>
            <a:tailEnd type="triangle" w="lg" len="med"/>
          </a:ln>
          <a:extLst>
            <a:ext uri="{909E8E84-426E-40DD-AFC4-6F175D3DCCD1}">
              <a14:hiddenFill xmlns:a14="http://schemas.microsoft.com/office/drawing/2010/main">
                <a:noFill/>
              </a14:hiddenFill>
            </a:ext>
          </a:extLst>
        </p:spPr>
        <p:txBody>
          <a:bodyPr/>
          <a:lstStyle/>
          <a:p>
            <a:endParaRPr lang="it-IT"/>
          </a:p>
        </p:txBody>
      </p:sp>
      <p:sp>
        <p:nvSpPr>
          <p:cNvPr id="10" name="Line 15"/>
          <p:cNvSpPr>
            <a:spLocks noChangeShapeType="1"/>
          </p:cNvSpPr>
          <p:nvPr/>
        </p:nvSpPr>
        <p:spPr bwMode="auto">
          <a:xfrm>
            <a:off x="4140597" y="4076700"/>
            <a:ext cx="431800" cy="0"/>
          </a:xfrm>
          <a:prstGeom prst="line">
            <a:avLst/>
          </a:prstGeom>
          <a:noFill/>
          <a:ln w="25400">
            <a:solidFill>
              <a:schemeClr val="tx1"/>
            </a:solidFill>
            <a:round/>
            <a:headEnd/>
            <a:tailEnd type="triangle" w="lg" len="med"/>
          </a:ln>
          <a:extLst>
            <a:ext uri="{909E8E84-426E-40DD-AFC4-6F175D3DCCD1}">
              <a14:hiddenFill xmlns:a14="http://schemas.microsoft.com/office/drawing/2010/main">
                <a:noFill/>
              </a14:hiddenFill>
            </a:ext>
          </a:extLst>
        </p:spPr>
        <p:txBody>
          <a:bodyPr/>
          <a:lstStyle/>
          <a:p>
            <a:endParaRPr lang="it-IT"/>
          </a:p>
        </p:txBody>
      </p:sp>
      <p:sp>
        <p:nvSpPr>
          <p:cNvPr id="11" name="Text Box 16"/>
          <p:cNvSpPr txBox="1">
            <a:spLocks noChangeArrowheads="1"/>
          </p:cNvSpPr>
          <p:nvPr/>
        </p:nvSpPr>
        <p:spPr bwMode="auto">
          <a:xfrm>
            <a:off x="323850" y="4791075"/>
            <a:ext cx="34559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it-IT" altLang="it-IT" sz="1600"/>
              <a:t>La pianificazione urbana</a:t>
            </a:r>
          </a:p>
        </p:txBody>
      </p:sp>
      <p:sp>
        <p:nvSpPr>
          <p:cNvPr id="12" name="Text Box 17"/>
          <p:cNvSpPr txBox="1">
            <a:spLocks noChangeArrowheads="1"/>
          </p:cNvSpPr>
          <p:nvPr/>
        </p:nvSpPr>
        <p:spPr bwMode="auto">
          <a:xfrm>
            <a:off x="4788024" y="4359275"/>
            <a:ext cx="323996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it-IT" altLang="it-IT" dirty="0"/>
              <a:t>Strutturale = P.A.T</a:t>
            </a:r>
            <a:r>
              <a:rPr lang="it-IT" altLang="it-IT" dirty="0" smtClean="0"/>
              <a:t>. e/o P.A.T.I.</a:t>
            </a:r>
            <a:endParaRPr lang="it-IT" altLang="it-IT" dirty="0"/>
          </a:p>
        </p:txBody>
      </p:sp>
      <p:sp>
        <p:nvSpPr>
          <p:cNvPr id="13" name="Text Box 18"/>
          <p:cNvSpPr txBox="1">
            <a:spLocks noChangeArrowheads="1"/>
          </p:cNvSpPr>
          <p:nvPr/>
        </p:nvSpPr>
        <p:spPr bwMode="auto">
          <a:xfrm>
            <a:off x="4788024" y="5078413"/>
            <a:ext cx="29511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it-IT" altLang="it-IT"/>
              <a:t>Operativa   = P.I.</a:t>
            </a:r>
          </a:p>
        </p:txBody>
      </p:sp>
      <p:sp>
        <p:nvSpPr>
          <p:cNvPr id="14" name="Text Box 19"/>
          <p:cNvSpPr txBox="1">
            <a:spLocks noChangeArrowheads="1"/>
          </p:cNvSpPr>
          <p:nvPr/>
        </p:nvSpPr>
        <p:spPr bwMode="auto">
          <a:xfrm>
            <a:off x="395288" y="5965825"/>
            <a:ext cx="33131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it-IT" altLang="it-IT" sz="1600"/>
              <a:t>La progettazione urbana</a:t>
            </a:r>
          </a:p>
        </p:txBody>
      </p:sp>
      <p:sp>
        <p:nvSpPr>
          <p:cNvPr id="15" name="Text Box 20"/>
          <p:cNvSpPr txBox="1">
            <a:spLocks noChangeArrowheads="1"/>
          </p:cNvSpPr>
          <p:nvPr/>
        </p:nvSpPr>
        <p:spPr bwMode="auto">
          <a:xfrm>
            <a:off x="4788024" y="5581650"/>
            <a:ext cx="23764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it-IT" altLang="it-IT"/>
              <a:t>P.U.A.</a:t>
            </a:r>
          </a:p>
        </p:txBody>
      </p:sp>
      <p:sp>
        <p:nvSpPr>
          <p:cNvPr id="16" name="Text Box 21"/>
          <p:cNvSpPr txBox="1">
            <a:spLocks noChangeArrowheads="1"/>
          </p:cNvSpPr>
          <p:nvPr/>
        </p:nvSpPr>
        <p:spPr bwMode="auto">
          <a:xfrm>
            <a:off x="4788024" y="6302375"/>
            <a:ext cx="31670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it-IT" altLang="it-IT"/>
              <a:t>Comparti edificatori</a:t>
            </a:r>
          </a:p>
        </p:txBody>
      </p:sp>
      <p:sp>
        <p:nvSpPr>
          <p:cNvPr id="17" name="Line 22"/>
          <p:cNvSpPr>
            <a:spLocks noChangeShapeType="1"/>
          </p:cNvSpPr>
          <p:nvPr/>
        </p:nvSpPr>
        <p:spPr bwMode="auto">
          <a:xfrm>
            <a:off x="8028384" y="4430713"/>
            <a:ext cx="0" cy="936625"/>
          </a:xfrm>
          <a:prstGeom prst="line">
            <a:avLst/>
          </a:prstGeom>
          <a:noFill/>
          <a:ln w="3810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it-IT"/>
          </a:p>
        </p:txBody>
      </p:sp>
      <p:sp>
        <p:nvSpPr>
          <p:cNvPr id="18" name="Text Box 23"/>
          <p:cNvSpPr txBox="1">
            <a:spLocks noChangeArrowheads="1"/>
          </p:cNvSpPr>
          <p:nvPr/>
        </p:nvSpPr>
        <p:spPr bwMode="auto">
          <a:xfrm>
            <a:off x="8027988" y="4719638"/>
            <a:ext cx="111601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it-IT" altLang="it-IT"/>
              <a:t>P.R.C.</a:t>
            </a:r>
          </a:p>
        </p:txBody>
      </p:sp>
      <p:sp>
        <p:nvSpPr>
          <p:cNvPr id="19" name="Line 24"/>
          <p:cNvSpPr>
            <a:spLocks noChangeShapeType="1"/>
          </p:cNvSpPr>
          <p:nvPr/>
        </p:nvSpPr>
        <p:spPr bwMode="auto">
          <a:xfrm>
            <a:off x="4140597" y="3357563"/>
            <a:ext cx="0" cy="360362"/>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0" name="Line 25"/>
          <p:cNvSpPr>
            <a:spLocks noChangeShapeType="1"/>
          </p:cNvSpPr>
          <p:nvPr/>
        </p:nvSpPr>
        <p:spPr bwMode="auto">
          <a:xfrm>
            <a:off x="4140597" y="3717925"/>
            <a:ext cx="0" cy="360363"/>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1" name="Line 26"/>
          <p:cNvSpPr>
            <a:spLocks noChangeShapeType="1"/>
          </p:cNvSpPr>
          <p:nvPr/>
        </p:nvSpPr>
        <p:spPr bwMode="auto">
          <a:xfrm>
            <a:off x="3419872" y="4935538"/>
            <a:ext cx="720725"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2" name="Line 27"/>
          <p:cNvSpPr>
            <a:spLocks noChangeShapeType="1"/>
          </p:cNvSpPr>
          <p:nvPr/>
        </p:nvSpPr>
        <p:spPr bwMode="auto">
          <a:xfrm>
            <a:off x="4140597" y="4575175"/>
            <a:ext cx="431800" cy="0"/>
          </a:xfrm>
          <a:prstGeom prst="line">
            <a:avLst/>
          </a:prstGeom>
          <a:noFill/>
          <a:ln w="25400">
            <a:solidFill>
              <a:schemeClr val="tx1"/>
            </a:solidFill>
            <a:round/>
            <a:headEnd/>
            <a:tailEnd type="triangle" w="lg" len="med"/>
          </a:ln>
          <a:extLst>
            <a:ext uri="{909E8E84-426E-40DD-AFC4-6F175D3DCCD1}">
              <a14:hiddenFill xmlns:a14="http://schemas.microsoft.com/office/drawing/2010/main">
                <a:noFill/>
              </a14:hiddenFill>
            </a:ext>
          </a:extLst>
        </p:spPr>
        <p:txBody>
          <a:bodyPr/>
          <a:lstStyle/>
          <a:p>
            <a:endParaRPr lang="it-IT"/>
          </a:p>
        </p:txBody>
      </p:sp>
      <p:sp>
        <p:nvSpPr>
          <p:cNvPr id="23" name="Line 28"/>
          <p:cNvSpPr>
            <a:spLocks noChangeShapeType="1"/>
          </p:cNvSpPr>
          <p:nvPr/>
        </p:nvSpPr>
        <p:spPr bwMode="auto">
          <a:xfrm>
            <a:off x="4140597" y="5294313"/>
            <a:ext cx="431800" cy="0"/>
          </a:xfrm>
          <a:prstGeom prst="line">
            <a:avLst/>
          </a:prstGeom>
          <a:noFill/>
          <a:ln w="25400">
            <a:solidFill>
              <a:schemeClr val="tx1"/>
            </a:solidFill>
            <a:round/>
            <a:headEnd/>
            <a:tailEnd type="triangle" w="lg" len="med"/>
          </a:ln>
          <a:extLst>
            <a:ext uri="{909E8E84-426E-40DD-AFC4-6F175D3DCCD1}">
              <a14:hiddenFill xmlns:a14="http://schemas.microsoft.com/office/drawing/2010/main">
                <a:noFill/>
              </a14:hiddenFill>
            </a:ext>
          </a:extLst>
        </p:spPr>
        <p:txBody>
          <a:bodyPr/>
          <a:lstStyle/>
          <a:p>
            <a:endParaRPr lang="it-IT"/>
          </a:p>
        </p:txBody>
      </p:sp>
      <p:sp>
        <p:nvSpPr>
          <p:cNvPr id="24" name="Line 29"/>
          <p:cNvSpPr>
            <a:spLocks noChangeShapeType="1"/>
          </p:cNvSpPr>
          <p:nvPr/>
        </p:nvSpPr>
        <p:spPr bwMode="auto">
          <a:xfrm>
            <a:off x="4140597" y="4575175"/>
            <a:ext cx="0" cy="360363"/>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5" name="Line 30"/>
          <p:cNvSpPr>
            <a:spLocks noChangeShapeType="1"/>
          </p:cNvSpPr>
          <p:nvPr/>
        </p:nvSpPr>
        <p:spPr bwMode="auto">
          <a:xfrm>
            <a:off x="4140597" y="4935538"/>
            <a:ext cx="0" cy="360362"/>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6" name="Line 31"/>
          <p:cNvSpPr>
            <a:spLocks noChangeShapeType="1"/>
          </p:cNvSpPr>
          <p:nvPr/>
        </p:nvSpPr>
        <p:spPr bwMode="auto">
          <a:xfrm>
            <a:off x="3419872" y="6086475"/>
            <a:ext cx="720725"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7" name="Line 32"/>
          <p:cNvSpPr>
            <a:spLocks noChangeShapeType="1"/>
          </p:cNvSpPr>
          <p:nvPr/>
        </p:nvSpPr>
        <p:spPr bwMode="auto">
          <a:xfrm>
            <a:off x="4140597" y="5726113"/>
            <a:ext cx="431800" cy="0"/>
          </a:xfrm>
          <a:prstGeom prst="line">
            <a:avLst/>
          </a:prstGeom>
          <a:noFill/>
          <a:ln w="25400">
            <a:solidFill>
              <a:schemeClr val="tx1"/>
            </a:solidFill>
            <a:round/>
            <a:headEnd/>
            <a:tailEnd type="triangle" w="lg" len="med"/>
          </a:ln>
          <a:extLst>
            <a:ext uri="{909E8E84-426E-40DD-AFC4-6F175D3DCCD1}">
              <a14:hiddenFill xmlns:a14="http://schemas.microsoft.com/office/drawing/2010/main">
                <a:noFill/>
              </a14:hiddenFill>
            </a:ext>
          </a:extLst>
        </p:spPr>
        <p:txBody>
          <a:bodyPr/>
          <a:lstStyle/>
          <a:p>
            <a:endParaRPr lang="it-IT"/>
          </a:p>
        </p:txBody>
      </p:sp>
      <p:sp>
        <p:nvSpPr>
          <p:cNvPr id="28" name="Line 33"/>
          <p:cNvSpPr>
            <a:spLocks noChangeShapeType="1"/>
          </p:cNvSpPr>
          <p:nvPr/>
        </p:nvSpPr>
        <p:spPr bwMode="auto">
          <a:xfrm>
            <a:off x="4140597" y="6445250"/>
            <a:ext cx="431800" cy="0"/>
          </a:xfrm>
          <a:prstGeom prst="line">
            <a:avLst/>
          </a:prstGeom>
          <a:noFill/>
          <a:ln w="25400">
            <a:solidFill>
              <a:schemeClr val="tx1"/>
            </a:solidFill>
            <a:round/>
            <a:headEnd/>
            <a:tailEnd type="triangle" w="lg" len="med"/>
          </a:ln>
          <a:extLst>
            <a:ext uri="{909E8E84-426E-40DD-AFC4-6F175D3DCCD1}">
              <a14:hiddenFill xmlns:a14="http://schemas.microsoft.com/office/drawing/2010/main">
                <a:noFill/>
              </a14:hiddenFill>
            </a:ext>
          </a:extLst>
        </p:spPr>
        <p:txBody>
          <a:bodyPr/>
          <a:lstStyle/>
          <a:p>
            <a:endParaRPr lang="it-IT"/>
          </a:p>
        </p:txBody>
      </p:sp>
      <p:sp>
        <p:nvSpPr>
          <p:cNvPr id="29" name="Line 34"/>
          <p:cNvSpPr>
            <a:spLocks noChangeShapeType="1"/>
          </p:cNvSpPr>
          <p:nvPr/>
        </p:nvSpPr>
        <p:spPr bwMode="auto">
          <a:xfrm>
            <a:off x="4140597" y="5726113"/>
            <a:ext cx="0" cy="360362"/>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0" name="Line 35"/>
          <p:cNvSpPr>
            <a:spLocks noChangeShapeType="1"/>
          </p:cNvSpPr>
          <p:nvPr/>
        </p:nvSpPr>
        <p:spPr bwMode="auto">
          <a:xfrm>
            <a:off x="4140597" y="6086475"/>
            <a:ext cx="0" cy="360363"/>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Tree>
    <p:extLst>
      <p:ext uri="{BB962C8B-B14F-4D97-AF65-F5344CB8AC3E}">
        <p14:creationId xmlns:p14="http://schemas.microsoft.com/office/powerpoint/2010/main" val="3861466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par>
                          <p:cTn id="8" fill="hold">
                            <p:stCondLst>
                              <p:cond delay="500"/>
                            </p:stCondLst>
                            <p:childTnLst>
                              <p:par>
                                <p:cTn id="9" presetID="54" presetClass="entr" presetSubtype="0" accel="10000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1000" fill="hold"/>
                                        <p:tgtEl>
                                          <p:spTgt spid="5"/>
                                        </p:tgtEl>
                                        <p:attrNameLst>
                                          <p:attrName>ppt_w</p:attrName>
                                        </p:attrNameLst>
                                      </p:cBhvr>
                                      <p:tavLst>
                                        <p:tav tm="0">
                                          <p:val>
                                            <p:strVal val="#ppt_w*0.05"/>
                                          </p:val>
                                        </p:tav>
                                        <p:tav tm="100000">
                                          <p:val>
                                            <p:strVal val="#ppt_w"/>
                                          </p:val>
                                        </p:tav>
                                      </p:tavLst>
                                    </p:anim>
                                    <p:anim calcmode="lin" valueType="num">
                                      <p:cBhvr>
                                        <p:cTn id="12" dur="1000" fill="hold"/>
                                        <p:tgtEl>
                                          <p:spTgt spid="5"/>
                                        </p:tgtEl>
                                        <p:attrNameLst>
                                          <p:attrName>ppt_h</p:attrName>
                                        </p:attrNameLst>
                                      </p:cBhvr>
                                      <p:tavLst>
                                        <p:tav tm="0">
                                          <p:val>
                                            <p:strVal val="#ppt_h"/>
                                          </p:val>
                                        </p:tav>
                                        <p:tav tm="100000">
                                          <p:val>
                                            <p:strVal val="#ppt_h"/>
                                          </p:val>
                                        </p:tav>
                                      </p:tavLst>
                                    </p:anim>
                                    <p:anim calcmode="lin" valueType="num">
                                      <p:cBhvr>
                                        <p:cTn id="13" dur="1000" fill="hold"/>
                                        <p:tgtEl>
                                          <p:spTgt spid="5"/>
                                        </p:tgtEl>
                                        <p:attrNameLst>
                                          <p:attrName>ppt_x</p:attrName>
                                        </p:attrNameLst>
                                      </p:cBhvr>
                                      <p:tavLst>
                                        <p:tav tm="0">
                                          <p:val>
                                            <p:strVal val="#ppt_x-.2"/>
                                          </p:val>
                                        </p:tav>
                                        <p:tav tm="100000">
                                          <p:val>
                                            <p:strVal val="#ppt_x"/>
                                          </p:val>
                                        </p:tav>
                                      </p:tavLst>
                                    </p:anim>
                                    <p:anim calcmode="lin" valueType="num">
                                      <p:cBhvr>
                                        <p:cTn id="14" dur="1000" fill="hold"/>
                                        <p:tgtEl>
                                          <p:spTgt spid="5"/>
                                        </p:tgtEl>
                                        <p:attrNameLst>
                                          <p:attrName>ppt_y</p:attrName>
                                        </p:attrNameLst>
                                      </p:cBhvr>
                                      <p:tavLst>
                                        <p:tav tm="0">
                                          <p:val>
                                            <p:strVal val="#ppt_y"/>
                                          </p:val>
                                        </p:tav>
                                        <p:tav tm="100000">
                                          <p:val>
                                            <p:strVal val="#ppt_y"/>
                                          </p:val>
                                        </p:tav>
                                      </p:tavLst>
                                    </p:anim>
                                    <p:animEffect transition="in" filter="fade">
                                      <p:cBhvr>
                                        <p:cTn id="15" dur="1000"/>
                                        <p:tgtEl>
                                          <p:spTgt spid="5"/>
                                        </p:tgtEl>
                                      </p:cBhvr>
                                    </p:animEffect>
                                  </p:childTnLst>
                                </p:cTn>
                              </p:par>
                            </p:childTnLst>
                          </p:cTn>
                        </p:par>
                        <p:par>
                          <p:cTn id="16" fill="hold">
                            <p:stCondLst>
                              <p:cond delay="1500"/>
                            </p:stCondLst>
                            <p:childTnLst>
                              <p:par>
                                <p:cTn id="17" presetID="17" presetClass="entr" presetSubtype="8"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ppt_x</p:attrName>
                                        </p:attrNameLst>
                                      </p:cBhvr>
                                      <p:tavLst>
                                        <p:tav tm="0">
                                          <p:val>
                                            <p:strVal val="#ppt_x-#ppt_w/2"/>
                                          </p:val>
                                        </p:tav>
                                        <p:tav tm="100000">
                                          <p:val>
                                            <p:strVal val="#ppt_x"/>
                                          </p:val>
                                        </p:tav>
                                      </p:tavLst>
                                    </p:anim>
                                    <p:anim calcmode="lin" valueType="num">
                                      <p:cBhvr>
                                        <p:cTn id="20" dur="500" fill="hold"/>
                                        <p:tgtEl>
                                          <p:spTgt spid="8"/>
                                        </p:tgtEl>
                                        <p:attrNameLst>
                                          <p:attrName>ppt_y</p:attrName>
                                        </p:attrNameLst>
                                      </p:cBhvr>
                                      <p:tavLst>
                                        <p:tav tm="0">
                                          <p:val>
                                            <p:strVal val="#ppt_y"/>
                                          </p:val>
                                        </p:tav>
                                        <p:tav tm="100000">
                                          <p:val>
                                            <p:strVal val="#ppt_y"/>
                                          </p:val>
                                        </p:tav>
                                      </p:tavLst>
                                    </p:anim>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strVal val="#ppt_h"/>
                                          </p:val>
                                        </p:tav>
                                        <p:tav tm="100000">
                                          <p:val>
                                            <p:strVal val="#ppt_h"/>
                                          </p:val>
                                        </p:tav>
                                      </p:tavLst>
                                    </p:anim>
                                  </p:childTnLst>
                                </p:cTn>
                              </p:par>
                            </p:childTnLst>
                          </p:cTn>
                        </p:par>
                        <p:par>
                          <p:cTn id="23" fill="hold">
                            <p:stCondLst>
                              <p:cond delay="2000"/>
                            </p:stCondLst>
                            <p:childTnLst>
                              <p:par>
                                <p:cTn id="24" presetID="17" presetClass="entr" presetSubtype="4"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p:cTn id="26" dur="500" fill="hold"/>
                                        <p:tgtEl>
                                          <p:spTgt spid="19"/>
                                        </p:tgtEl>
                                        <p:attrNameLst>
                                          <p:attrName>ppt_x</p:attrName>
                                        </p:attrNameLst>
                                      </p:cBhvr>
                                      <p:tavLst>
                                        <p:tav tm="0">
                                          <p:val>
                                            <p:strVal val="#ppt_x"/>
                                          </p:val>
                                        </p:tav>
                                        <p:tav tm="100000">
                                          <p:val>
                                            <p:strVal val="#ppt_x"/>
                                          </p:val>
                                        </p:tav>
                                      </p:tavLst>
                                    </p:anim>
                                    <p:anim calcmode="lin" valueType="num">
                                      <p:cBhvr>
                                        <p:cTn id="27" dur="500" fill="hold"/>
                                        <p:tgtEl>
                                          <p:spTgt spid="19"/>
                                        </p:tgtEl>
                                        <p:attrNameLst>
                                          <p:attrName>ppt_y</p:attrName>
                                        </p:attrNameLst>
                                      </p:cBhvr>
                                      <p:tavLst>
                                        <p:tav tm="0">
                                          <p:val>
                                            <p:strVal val="#ppt_y+#ppt_h/2"/>
                                          </p:val>
                                        </p:tav>
                                        <p:tav tm="100000">
                                          <p:val>
                                            <p:strVal val="#ppt_y"/>
                                          </p:val>
                                        </p:tav>
                                      </p:tavLst>
                                    </p:anim>
                                    <p:anim calcmode="lin" valueType="num">
                                      <p:cBhvr>
                                        <p:cTn id="28" dur="500" fill="hold"/>
                                        <p:tgtEl>
                                          <p:spTgt spid="19"/>
                                        </p:tgtEl>
                                        <p:attrNameLst>
                                          <p:attrName>ppt_w</p:attrName>
                                        </p:attrNameLst>
                                      </p:cBhvr>
                                      <p:tavLst>
                                        <p:tav tm="0">
                                          <p:val>
                                            <p:strVal val="#ppt_w"/>
                                          </p:val>
                                        </p:tav>
                                        <p:tav tm="100000">
                                          <p:val>
                                            <p:strVal val="#ppt_w"/>
                                          </p:val>
                                        </p:tav>
                                      </p:tavLst>
                                    </p:anim>
                                    <p:anim calcmode="lin" valueType="num">
                                      <p:cBhvr>
                                        <p:cTn id="29" dur="500" fill="hold"/>
                                        <p:tgtEl>
                                          <p:spTgt spid="1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17" presetClass="entr" presetSubtype="8"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p:cTn id="33" dur="500" fill="hold"/>
                                        <p:tgtEl>
                                          <p:spTgt spid="9"/>
                                        </p:tgtEl>
                                        <p:attrNameLst>
                                          <p:attrName>ppt_x</p:attrName>
                                        </p:attrNameLst>
                                      </p:cBhvr>
                                      <p:tavLst>
                                        <p:tav tm="0">
                                          <p:val>
                                            <p:strVal val="#ppt_x-#ppt_w/2"/>
                                          </p:val>
                                        </p:tav>
                                        <p:tav tm="100000">
                                          <p:val>
                                            <p:strVal val="#ppt_x"/>
                                          </p:val>
                                        </p:tav>
                                      </p:tavLst>
                                    </p:anim>
                                    <p:anim calcmode="lin" valueType="num">
                                      <p:cBhvr>
                                        <p:cTn id="34" dur="500" fill="hold"/>
                                        <p:tgtEl>
                                          <p:spTgt spid="9"/>
                                        </p:tgtEl>
                                        <p:attrNameLst>
                                          <p:attrName>ppt_y</p:attrName>
                                        </p:attrNameLst>
                                      </p:cBhvr>
                                      <p:tavLst>
                                        <p:tav tm="0">
                                          <p:val>
                                            <p:strVal val="#ppt_y"/>
                                          </p:val>
                                        </p:tav>
                                        <p:tav tm="100000">
                                          <p:val>
                                            <p:strVal val="#ppt_y"/>
                                          </p:val>
                                        </p:tav>
                                      </p:tavLst>
                                    </p:anim>
                                    <p:anim calcmode="lin" valueType="num">
                                      <p:cBhvr>
                                        <p:cTn id="35" dur="500" fill="hold"/>
                                        <p:tgtEl>
                                          <p:spTgt spid="9"/>
                                        </p:tgtEl>
                                        <p:attrNameLst>
                                          <p:attrName>ppt_w</p:attrName>
                                        </p:attrNameLst>
                                      </p:cBhvr>
                                      <p:tavLst>
                                        <p:tav tm="0">
                                          <p:val>
                                            <p:fltVal val="0"/>
                                          </p:val>
                                        </p:tav>
                                        <p:tav tm="100000">
                                          <p:val>
                                            <p:strVal val="#ppt_w"/>
                                          </p:val>
                                        </p:tav>
                                      </p:tavLst>
                                    </p:anim>
                                    <p:anim calcmode="lin" valueType="num">
                                      <p:cBhvr>
                                        <p:cTn id="36" dur="500" fill="hold"/>
                                        <p:tgtEl>
                                          <p:spTgt spid="9"/>
                                        </p:tgtEl>
                                        <p:attrNameLst>
                                          <p:attrName>ppt_h</p:attrName>
                                        </p:attrNameLst>
                                      </p:cBhvr>
                                      <p:tavLst>
                                        <p:tav tm="0">
                                          <p:val>
                                            <p:strVal val="#ppt_h"/>
                                          </p:val>
                                        </p:tav>
                                        <p:tav tm="100000">
                                          <p:val>
                                            <p:strVal val="#ppt_h"/>
                                          </p:val>
                                        </p:tav>
                                      </p:tavLst>
                                    </p:anim>
                                  </p:childTnLst>
                                </p:cTn>
                              </p:par>
                            </p:childTnLst>
                          </p:cTn>
                        </p:par>
                        <p:par>
                          <p:cTn id="37" fill="hold">
                            <p:stCondLst>
                              <p:cond delay="3000"/>
                            </p:stCondLst>
                            <p:childTnLst>
                              <p:par>
                                <p:cTn id="38" presetID="10" presetClass="entr" presetSubtype="0"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500"/>
                                        <p:tgtEl>
                                          <p:spTgt spid="6"/>
                                        </p:tgtEl>
                                      </p:cBhvr>
                                    </p:animEffect>
                                  </p:childTnLst>
                                </p:cTn>
                              </p:par>
                            </p:childTnLst>
                          </p:cTn>
                        </p:par>
                        <p:par>
                          <p:cTn id="41" fill="hold">
                            <p:stCondLst>
                              <p:cond delay="3500"/>
                            </p:stCondLst>
                            <p:childTnLst>
                              <p:par>
                                <p:cTn id="42" presetID="17" presetClass="entr" presetSubtype="1" fill="hold" grpId="0" nodeType="afterEffect">
                                  <p:stCondLst>
                                    <p:cond delay="0"/>
                                  </p:stCondLst>
                                  <p:childTnLst>
                                    <p:set>
                                      <p:cBhvr>
                                        <p:cTn id="43" dur="1" fill="hold">
                                          <p:stCondLst>
                                            <p:cond delay="0"/>
                                          </p:stCondLst>
                                        </p:cTn>
                                        <p:tgtEl>
                                          <p:spTgt spid="20"/>
                                        </p:tgtEl>
                                        <p:attrNameLst>
                                          <p:attrName>style.visibility</p:attrName>
                                        </p:attrNameLst>
                                      </p:cBhvr>
                                      <p:to>
                                        <p:strVal val="visible"/>
                                      </p:to>
                                    </p:set>
                                    <p:anim calcmode="lin" valueType="num">
                                      <p:cBhvr>
                                        <p:cTn id="44" dur="500" fill="hold"/>
                                        <p:tgtEl>
                                          <p:spTgt spid="20"/>
                                        </p:tgtEl>
                                        <p:attrNameLst>
                                          <p:attrName>ppt_x</p:attrName>
                                        </p:attrNameLst>
                                      </p:cBhvr>
                                      <p:tavLst>
                                        <p:tav tm="0">
                                          <p:val>
                                            <p:strVal val="#ppt_x"/>
                                          </p:val>
                                        </p:tav>
                                        <p:tav tm="100000">
                                          <p:val>
                                            <p:strVal val="#ppt_x"/>
                                          </p:val>
                                        </p:tav>
                                      </p:tavLst>
                                    </p:anim>
                                    <p:anim calcmode="lin" valueType="num">
                                      <p:cBhvr>
                                        <p:cTn id="45" dur="500" fill="hold"/>
                                        <p:tgtEl>
                                          <p:spTgt spid="20"/>
                                        </p:tgtEl>
                                        <p:attrNameLst>
                                          <p:attrName>ppt_y</p:attrName>
                                        </p:attrNameLst>
                                      </p:cBhvr>
                                      <p:tavLst>
                                        <p:tav tm="0">
                                          <p:val>
                                            <p:strVal val="#ppt_y-#ppt_h/2"/>
                                          </p:val>
                                        </p:tav>
                                        <p:tav tm="100000">
                                          <p:val>
                                            <p:strVal val="#ppt_y"/>
                                          </p:val>
                                        </p:tav>
                                      </p:tavLst>
                                    </p:anim>
                                    <p:anim calcmode="lin" valueType="num">
                                      <p:cBhvr>
                                        <p:cTn id="46" dur="500" fill="hold"/>
                                        <p:tgtEl>
                                          <p:spTgt spid="20"/>
                                        </p:tgtEl>
                                        <p:attrNameLst>
                                          <p:attrName>ppt_w</p:attrName>
                                        </p:attrNameLst>
                                      </p:cBhvr>
                                      <p:tavLst>
                                        <p:tav tm="0">
                                          <p:val>
                                            <p:strVal val="#ppt_w"/>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4000"/>
                            </p:stCondLst>
                            <p:childTnLst>
                              <p:par>
                                <p:cTn id="49" presetID="17" presetClass="entr" presetSubtype="8" fill="hold" grpId="0" nodeType="afterEffect">
                                  <p:stCondLst>
                                    <p:cond delay="0"/>
                                  </p:stCondLst>
                                  <p:childTnLst>
                                    <p:set>
                                      <p:cBhvr>
                                        <p:cTn id="50" dur="1" fill="hold">
                                          <p:stCondLst>
                                            <p:cond delay="0"/>
                                          </p:stCondLst>
                                        </p:cTn>
                                        <p:tgtEl>
                                          <p:spTgt spid="10"/>
                                        </p:tgtEl>
                                        <p:attrNameLst>
                                          <p:attrName>style.visibility</p:attrName>
                                        </p:attrNameLst>
                                      </p:cBhvr>
                                      <p:to>
                                        <p:strVal val="visible"/>
                                      </p:to>
                                    </p:set>
                                    <p:anim calcmode="lin" valueType="num">
                                      <p:cBhvr>
                                        <p:cTn id="51" dur="500" fill="hold"/>
                                        <p:tgtEl>
                                          <p:spTgt spid="10"/>
                                        </p:tgtEl>
                                        <p:attrNameLst>
                                          <p:attrName>ppt_x</p:attrName>
                                        </p:attrNameLst>
                                      </p:cBhvr>
                                      <p:tavLst>
                                        <p:tav tm="0">
                                          <p:val>
                                            <p:strVal val="#ppt_x-#ppt_w/2"/>
                                          </p:val>
                                        </p:tav>
                                        <p:tav tm="100000">
                                          <p:val>
                                            <p:strVal val="#ppt_x"/>
                                          </p:val>
                                        </p:tav>
                                      </p:tavLst>
                                    </p:anim>
                                    <p:anim calcmode="lin" valueType="num">
                                      <p:cBhvr>
                                        <p:cTn id="52" dur="500" fill="hold"/>
                                        <p:tgtEl>
                                          <p:spTgt spid="10"/>
                                        </p:tgtEl>
                                        <p:attrNameLst>
                                          <p:attrName>ppt_y</p:attrName>
                                        </p:attrNameLst>
                                      </p:cBhvr>
                                      <p:tavLst>
                                        <p:tav tm="0">
                                          <p:val>
                                            <p:strVal val="#ppt_y"/>
                                          </p:val>
                                        </p:tav>
                                        <p:tav tm="100000">
                                          <p:val>
                                            <p:strVal val="#ppt_y"/>
                                          </p:val>
                                        </p:tav>
                                      </p:tavLst>
                                    </p:anim>
                                    <p:anim calcmode="lin" valueType="num">
                                      <p:cBhvr>
                                        <p:cTn id="53" dur="500" fill="hold"/>
                                        <p:tgtEl>
                                          <p:spTgt spid="10"/>
                                        </p:tgtEl>
                                        <p:attrNameLst>
                                          <p:attrName>ppt_w</p:attrName>
                                        </p:attrNameLst>
                                      </p:cBhvr>
                                      <p:tavLst>
                                        <p:tav tm="0">
                                          <p:val>
                                            <p:fltVal val="0"/>
                                          </p:val>
                                        </p:tav>
                                        <p:tav tm="100000">
                                          <p:val>
                                            <p:strVal val="#ppt_w"/>
                                          </p:val>
                                        </p:tav>
                                      </p:tavLst>
                                    </p:anim>
                                    <p:anim calcmode="lin" valueType="num">
                                      <p:cBhvr>
                                        <p:cTn id="54" dur="500" fill="hold"/>
                                        <p:tgtEl>
                                          <p:spTgt spid="10"/>
                                        </p:tgtEl>
                                        <p:attrNameLst>
                                          <p:attrName>ppt_h</p:attrName>
                                        </p:attrNameLst>
                                      </p:cBhvr>
                                      <p:tavLst>
                                        <p:tav tm="0">
                                          <p:val>
                                            <p:strVal val="#ppt_h"/>
                                          </p:val>
                                        </p:tav>
                                        <p:tav tm="100000">
                                          <p:val>
                                            <p:strVal val="#ppt_h"/>
                                          </p:val>
                                        </p:tav>
                                      </p:tavLst>
                                    </p:anim>
                                  </p:childTnLst>
                                </p:cTn>
                              </p:par>
                            </p:childTnLst>
                          </p:cTn>
                        </p:par>
                        <p:par>
                          <p:cTn id="55" fill="hold">
                            <p:stCondLst>
                              <p:cond delay="4500"/>
                            </p:stCondLst>
                            <p:childTnLst>
                              <p:par>
                                <p:cTn id="56" presetID="10" presetClass="entr" presetSubtype="0"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Effect transition="in" filter="fade">
                                      <p:cBhvr>
                                        <p:cTn id="58" dur="500"/>
                                        <p:tgtEl>
                                          <p:spTgt spid="7"/>
                                        </p:tgtEl>
                                      </p:cBhvr>
                                    </p:animEffect>
                                  </p:childTnLst>
                                </p:cTn>
                              </p:par>
                            </p:childTnLst>
                          </p:cTn>
                        </p:par>
                        <p:par>
                          <p:cTn id="59" fill="hold">
                            <p:stCondLst>
                              <p:cond delay="5000"/>
                            </p:stCondLst>
                            <p:childTnLst>
                              <p:par>
                                <p:cTn id="60" presetID="54" presetClass="entr" presetSubtype="0" accel="100000" fill="hold" nodeType="afterEffect">
                                  <p:stCondLst>
                                    <p:cond delay="0"/>
                                  </p:stCondLst>
                                  <p:childTnLst>
                                    <p:set>
                                      <p:cBhvr>
                                        <p:cTn id="61" dur="1" fill="hold">
                                          <p:stCondLst>
                                            <p:cond delay="0"/>
                                          </p:stCondLst>
                                        </p:cTn>
                                        <p:tgtEl>
                                          <p:spTgt spid="11"/>
                                        </p:tgtEl>
                                        <p:attrNameLst>
                                          <p:attrName>style.visibility</p:attrName>
                                        </p:attrNameLst>
                                      </p:cBhvr>
                                      <p:to>
                                        <p:strVal val="visible"/>
                                      </p:to>
                                    </p:set>
                                    <p:anim calcmode="lin" valueType="num">
                                      <p:cBhvr>
                                        <p:cTn id="62" dur="1000" fill="hold"/>
                                        <p:tgtEl>
                                          <p:spTgt spid="11"/>
                                        </p:tgtEl>
                                        <p:attrNameLst>
                                          <p:attrName>ppt_w</p:attrName>
                                        </p:attrNameLst>
                                      </p:cBhvr>
                                      <p:tavLst>
                                        <p:tav tm="0">
                                          <p:val>
                                            <p:strVal val="#ppt_w*0.05"/>
                                          </p:val>
                                        </p:tav>
                                        <p:tav tm="100000">
                                          <p:val>
                                            <p:strVal val="#ppt_w"/>
                                          </p:val>
                                        </p:tav>
                                      </p:tavLst>
                                    </p:anim>
                                    <p:anim calcmode="lin" valueType="num">
                                      <p:cBhvr>
                                        <p:cTn id="63" dur="1000" fill="hold"/>
                                        <p:tgtEl>
                                          <p:spTgt spid="11"/>
                                        </p:tgtEl>
                                        <p:attrNameLst>
                                          <p:attrName>ppt_h</p:attrName>
                                        </p:attrNameLst>
                                      </p:cBhvr>
                                      <p:tavLst>
                                        <p:tav tm="0">
                                          <p:val>
                                            <p:strVal val="#ppt_h"/>
                                          </p:val>
                                        </p:tav>
                                        <p:tav tm="100000">
                                          <p:val>
                                            <p:strVal val="#ppt_h"/>
                                          </p:val>
                                        </p:tav>
                                      </p:tavLst>
                                    </p:anim>
                                    <p:anim calcmode="lin" valueType="num">
                                      <p:cBhvr>
                                        <p:cTn id="64" dur="1000" fill="hold"/>
                                        <p:tgtEl>
                                          <p:spTgt spid="11"/>
                                        </p:tgtEl>
                                        <p:attrNameLst>
                                          <p:attrName>ppt_x</p:attrName>
                                        </p:attrNameLst>
                                      </p:cBhvr>
                                      <p:tavLst>
                                        <p:tav tm="0">
                                          <p:val>
                                            <p:strVal val="#ppt_x-.2"/>
                                          </p:val>
                                        </p:tav>
                                        <p:tav tm="100000">
                                          <p:val>
                                            <p:strVal val="#ppt_x"/>
                                          </p:val>
                                        </p:tav>
                                      </p:tavLst>
                                    </p:anim>
                                    <p:anim calcmode="lin" valueType="num">
                                      <p:cBhvr>
                                        <p:cTn id="65" dur="1000" fill="hold"/>
                                        <p:tgtEl>
                                          <p:spTgt spid="11"/>
                                        </p:tgtEl>
                                        <p:attrNameLst>
                                          <p:attrName>ppt_y</p:attrName>
                                        </p:attrNameLst>
                                      </p:cBhvr>
                                      <p:tavLst>
                                        <p:tav tm="0">
                                          <p:val>
                                            <p:strVal val="#ppt_y"/>
                                          </p:val>
                                        </p:tav>
                                        <p:tav tm="100000">
                                          <p:val>
                                            <p:strVal val="#ppt_y"/>
                                          </p:val>
                                        </p:tav>
                                      </p:tavLst>
                                    </p:anim>
                                    <p:animEffect transition="in" filter="fade">
                                      <p:cBhvr>
                                        <p:cTn id="66" dur="1000"/>
                                        <p:tgtEl>
                                          <p:spTgt spid="11"/>
                                        </p:tgtEl>
                                      </p:cBhvr>
                                    </p:animEffect>
                                  </p:childTnLst>
                                </p:cTn>
                              </p:par>
                            </p:childTnLst>
                          </p:cTn>
                        </p:par>
                        <p:par>
                          <p:cTn id="67" fill="hold">
                            <p:stCondLst>
                              <p:cond delay="6000"/>
                            </p:stCondLst>
                            <p:childTnLst>
                              <p:par>
                                <p:cTn id="68" presetID="17" presetClass="entr" presetSubtype="8"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ppt_x</p:attrName>
                                        </p:attrNameLst>
                                      </p:cBhvr>
                                      <p:tavLst>
                                        <p:tav tm="0">
                                          <p:val>
                                            <p:strVal val="#ppt_x-#ppt_w/2"/>
                                          </p:val>
                                        </p:tav>
                                        <p:tav tm="100000">
                                          <p:val>
                                            <p:strVal val="#ppt_x"/>
                                          </p:val>
                                        </p:tav>
                                      </p:tavLst>
                                    </p:anim>
                                    <p:anim calcmode="lin" valueType="num">
                                      <p:cBhvr>
                                        <p:cTn id="71" dur="500" fill="hold"/>
                                        <p:tgtEl>
                                          <p:spTgt spid="21"/>
                                        </p:tgtEl>
                                        <p:attrNameLst>
                                          <p:attrName>ppt_y</p:attrName>
                                        </p:attrNameLst>
                                      </p:cBhvr>
                                      <p:tavLst>
                                        <p:tav tm="0">
                                          <p:val>
                                            <p:strVal val="#ppt_y"/>
                                          </p:val>
                                        </p:tav>
                                        <p:tav tm="100000">
                                          <p:val>
                                            <p:strVal val="#ppt_y"/>
                                          </p:val>
                                        </p:tav>
                                      </p:tavLst>
                                    </p:anim>
                                    <p:anim calcmode="lin" valueType="num">
                                      <p:cBhvr>
                                        <p:cTn id="72" dur="500" fill="hold"/>
                                        <p:tgtEl>
                                          <p:spTgt spid="21"/>
                                        </p:tgtEl>
                                        <p:attrNameLst>
                                          <p:attrName>ppt_w</p:attrName>
                                        </p:attrNameLst>
                                      </p:cBhvr>
                                      <p:tavLst>
                                        <p:tav tm="0">
                                          <p:val>
                                            <p:fltVal val="0"/>
                                          </p:val>
                                        </p:tav>
                                        <p:tav tm="100000">
                                          <p:val>
                                            <p:strVal val="#ppt_w"/>
                                          </p:val>
                                        </p:tav>
                                      </p:tavLst>
                                    </p:anim>
                                    <p:anim calcmode="lin" valueType="num">
                                      <p:cBhvr>
                                        <p:cTn id="73" dur="500" fill="hold"/>
                                        <p:tgtEl>
                                          <p:spTgt spid="21"/>
                                        </p:tgtEl>
                                        <p:attrNameLst>
                                          <p:attrName>ppt_h</p:attrName>
                                        </p:attrNameLst>
                                      </p:cBhvr>
                                      <p:tavLst>
                                        <p:tav tm="0">
                                          <p:val>
                                            <p:strVal val="#ppt_h"/>
                                          </p:val>
                                        </p:tav>
                                        <p:tav tm="100000">
                                          <p:val>
                                            <p:strVal val="#ppt_h"/>
                                          </p:val>
                                        </p:tav>
                                      </p:tavLst>
                                    </p:anim>
                                  </p:childTnLst>
                                </p:cTn>
                              </p:par>
                            </p:childTnLst>
                          </p:cTn>
                        </p:par>
                        <p:par>
                          <p:cTn id="74" fill="hold">
                            <p:stCondLst>
                              <p:cond delay="6500"/>
                            </p:stCondLst>
                            <p:childTnLst>
                              <p:par>
                                <p:cTn id="75" presetID="17" presetClass="entr" presetSubtype="4"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ppt_x</p:attrName>
                                        </p:attrNameLst>
                                      </p:cBhvr>
                                      <p:tavLst>
                                        <p:tav tm="0">
                                          <p:val>
                                            <p:strVal val="#ppt_x"/>
                                          </p:val>
                                        </p:tav>
                                        <p:tav tm="100000">
                                          <p:val>
                                            <p:strVal val="#ppt_x"/>
                                          </p:val>
                                        </p:tav>
                                      </p:tavLst>
                                    </p:anim>
                                    <p:anim calcmode="lin" valueType="num">
                                      <p:cBhvr>
                                        <p:cTn id="78" dur="500" fill="hold"/>
                                        <p:tgtEl>
                                          <p:spTgt spid="24"/>
                                        </p:tgtEl>
                                        <p:attrNameLst>
                                          <p:attrName>ppt_y</p:attrName>
                                        </p:attrNameLst>
                                      </p:cBhvr>
                                      <p:tavLst>
                                        <p:tav tm="0">
                                          <p:val>
                                            <p:strVal val="#ppt_y+#ppt_h/2"/>
                                          </p:val>
                                        </p:tav>
                                        <p:tav tm="100000">
                                          <p:val>
                                            <p:strVal val="#ppt_y"/>
                                          </p:val>
                                        </p:tav>
                                      </p:tavLst>
                                    </p:anim>
                                    <p:anim calcmode="lin" valueType="num">
                                      <p:cBhvr>
                                        <p:cTn id="79" dur="500" fill="hold"/>
                                        <p:tgtEl>
                                          <p:spTgt spid="24"/>
                                        </p:tgtEl>
                                        <p:attrNameLst>
                                          <p:attrName>ppt_w</p:attrName>
                                        </p:attrNameLst>
                                      </p:cBhvr>
                                      <p:tavLst>
                                        <p:tav tm="0">
                                          <p:val>
                                            <p:strVal val="#ppt_w"/>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childTnLst>
                                </p:cTn>
                              </p:par>
                            </p:childTnLst>
                          </p:cTn>
                        </p:par>
                        <p:par>
                          <p:cTn id="81" fill="hold">
                            <p:stCondLst>
                              <p:cond delay="7000"/>
                            </p:stCondLst>
                            <p:childTnLst>
                              <p:par>
                                <p:cTn id="82" presetID="17" presetClass="entr" presetSubtype="8" fill="hold" grpId="0" nodeType="afterEffect">
                                  <p:stCondLst>
                                    <p:cond delay="0"/>
                                  </p:stCondLst>
                                  <p:childTnLst>
                                    <p:set>
                                      <p:cBhvr>
                                        <p:cTn id="83" dur="1" fill="hold">
                                          <p:stCondLst>
                                            <p:cond delay="0"/>
                                          </p:stCondLst>
                                        </p:cTn>
                                        <p:tgtEl>
                                          <p:spTgt spid="22"/>
                                        </p:tgtEl>
                                        <p:attrNameLst>
                                          <p:attrName>style.visibility</p:attrName>
                                        </p:attrNameLst>
                                      </p:cBhvr>
                                      <p:to>
                                        <p:strVal val="visible"/>
                                      </p:to>
                                    </p:set>
                                    <p:anim calcmode="lin" valueType="num">
                                      <p:cBhvr>
                                        <p:cTn id="84" dur="500" fill="hold"/>
                                        <p:tgtEl>
                                          <p:spTgt spid="22"/>
                                        </p:tgtEl>
                                        <p:attrNameLst>
                                          <p:attrName>ppt_x</p:attrName>
                                        </p:attrNameLst>
                                      </p:cBhvr>
                                      <p:tavLst>
                                        <p:tav tm="0">
                                          <p:val>
                                            <p:strVal val="#ppt_x-#ppt_w/2"/>
                                          </p:val>
                                        </p:tav>
                                        <p:tav tm="100000">
                                          <p:val>
                                            <p:strVal val="#ppt_x"/>
                                          </p:val>
                                        </p:tav>
                                      </p:tavLst>
                                    </p:anim>
                                    <p:anim calcmode="lin" valueType="num">
                                      <p:cBhvr>
                                        <p:cTn id="85" dur="500" fill="hold"/>
                                        <p:tgtEl>
                                          <p:spTgt spid="22"/>
                                        </p:tgtEl>
                                        <p:attrNameLst>
                                          <p:attrName>ppt_y</p:attrName>
                                        </p:attrNameLst>
                                      </p:cBhvr>
                                      <p:tavLst>
                                        <p:tav tm="0">
                                          <p:val>
                                            <p:strVal val="#ppt_y"/>
                                          </p:val>
                                        </p:tav>
                                        <p:tav tm="100000">
                                          <p:val>
                                            <p:strVal val="#ppt_y"/>
                                          </p:val>
                                        </p:tav>
                                      </p:tavLst>
                                    </p:anim>
                                    <p:anim calcmode="lin" valueType="num">
                                      <p:cBhvr>
                                        <p:cTn id="86" dur="500" fill="hold"/>
                                        <p:tgtEl>
                                          <p:spTgt spid="22"/>
                                        </p:tgtEl>
                                        <p:attrNameLst>
                                          <p:attrName>ppt_w</p:attrName>
                                        </p:attrNameLst>
                                      </p:cBhvr>
                                      <p:tavLst>
                                        <p:tav tm="0">
                                          <p:val>
                                            <p:fltVal val="0"/>
                                          </p:val>
                                        </p:tav>
                                        <p:tav tm="100000">
                                          <p:val>
                                            <p:strVal val="#ppt_w"/>
                                          </p:val>
                                        </p:tav>
                                      </p:tavLst>
                                    </p:anim>
                                    <p:anim calcmode="lin" valueType="num">
                                      <p:cBhvr>
                                        <p:cTn id="87" dur="500" fill="hold"/>
                                        <p:tgtEl>
                                          <p:spTgt spid="22"/>
                                        </p:tgtEl>
                                        <p:attrNameLst>
                                          <p:attrName>ppt_h</p:attrName>
                                        </p:attrNameLst>
                                      </p:cBhvr>
                                      <p:tavLst>
                                        <p:tav tm="0">
                                          <p:val>
                                            <p:strVal val="#ppt_h"/>
                                          </p:val>
                                        </p:tav>
                                        <p:tav tm="100000">
                                          <p:val>
                                            <p:strVal val="#ppt_h"/>
                                          </p:val>
                                        </p:tav>
                                      </p:tavLst>
                                    </p:anim>
                                  </p:childTnLst>
                                </p:cTn>
                              </p:par>
                            </p:childTnLst>
                          </p:cTn>
                        </p:par>
                        <p:par>
                          <p:cTn id="88" fill="hold">
                            <p:stCondLst>
                              <p:cond delay="7500"/>
                            </p:stCondLst>
                            <p:childTnLst>
                              <p:par>
                                <p:cTn id="89" presetID="10" presetClass="entr" presetSubtype="0" fill="hold" nodeType="afterEffect">
                                  <p:stCondLst>
                                    <p:cond delay="0"/>
                                  </p:stCondLst>
                                  <p:childTnLst>
                                    <p:set>
                                      <p:cBhvr>
                                        <p:cTn id="90" dur="1" fill="hold">
                                          <p:stCondLst>
                                            <p:cond delay="0"/>
                                          </p:stCondLst>
                                        </p:cTn>
                                        <p:tgtEl>
                                          <p:spTgt spid="12"/>
                                        </p:tgtEl>
                                        <p:attrNameLst>
                                          <p:attrName>style.visibility</p:attrName>
                                        </p:attrNameLst>
                                      </p:cBhvr>
                                      <p:to>
                                        <p:strVal val="visible"/>
                                      </p:to>
                                    </p:set>
                                    <p:animEffect transition="in" filter="fade">
                                      <p:cBhvr>
                                        <p:cTn id="91" dur="500"/>
                                        <p:tgtEl>
                                          <p:spTgt spid="12"/>
                                        </p:tgtEl>
                                      </p:cBhvr>
                                    </p:animEffect>
                                  </p:childTnLst>
                                </p:cTn>
                              </p:par>
                            </p:childTnLst>
                          </p:cTn>
                        </p:par>
                        <p:par>
                          <p:cTn id="92" fill="hold">
                            <p:stCondLst>
                              <p:cond delay="8000"/>
                            </p:stCondLst>
                            <p:childTnLst>
                              <p:par>
                                <p:cTn id="93" presetID="17" presetClass="entr" presetSubtype="1" fill="hold" grpId="0" nodeType="afterEffect">
                                  <p:stCondLst>
                                    <p:cond delay="0"/>
                                  </p:stCondLst>
                                  <p:childTnLst>
                                    <p:set>
                                      <p:cBhvr>
                                        <p:cTn id="94" dur="1" fill="hold">
                                          <p:stCondLst>
                                            <p:cond delay="0"/>
                                          </p:stCondLst>
                                        </p:cTn>
                                        <p:tgtEl>
                                          <p:spTgt spid="25"/>
                                        </p:tgtEl>
                                        <p:attrNameLst>
                                          <p:attrName>style.visibility</p:attrName>
                                        </p:attrNameLst>
                                      </p:cBhvr>
                                      <p:to>
                                        <p:strVal val="visible"/>
                                      </p:to>
                                    </p:set>
                                    <p:anim calcmode="lin" valueType="num">
                                      <p:cBhvr>
                                        <p:cTn id="95" dur="500" fill="hold"/>
                                        <p:tgtEl>
                                          <p:spTgt spid="25"/>
                                        </p:tgtEl>
                                        <p:attrNameLst>
                                          <p:attrName>ppt_x</p:attrName>
                                        </p:attrNameLst>
                                      </p:cBhvr>
                                      <p:tavLst>
                                        <p:tav tm="0">
                                          <p:val>
                                            <p:strVal val="#ppt_x"/>
                                          </p:val>
                                        </p:tav>
                                        <p:tav tm="100000">
                                          <p:val>
                                            <p:strVal val="#ppt_x"/>
                                          </p:val>
                                        </p:tav>
                                      </p:tavLst>
                                    </p:anim>
                                    <p:anim calcmode="lin" valueType="num">
                                      <p:cBhvr>
                                        <p:cTn id="96" dur="500" fill="hold"/>
                                        <p:tgtEl>
                                          <p:spTgt spid="25"/>
                                        </p:tgtEl>
                                        <p:attrNameLst>
                                          <p:attrName>ppt_y</p:attrName>
                                        </p:attrNameLst>
                                      </p:cBhvr>
                                      <p:tavLst>
                                        <p:tav tm="0">
                                          <p:val>
                                            <p:strVal val="#ppt_y-#ppt_h/2"/>
                                          </p:val>
                                        </p:tav>
                                        <p:tav tm="100000">
                                          <p:val>
                                            <p:strVal val="#ppt_y"/>
                                          </p:val>
                                        </p:tav>
                                      </p:tavLst>
                                    </p:anim>
                                    <p:anim calcmode="lin" valueType="num">
                                      <p:cBhvr>
                                        <p:cTn id="97" dur="500" fill="hold"/>
                                        <p:tgtEl>
                                          <p:spTgt spid="25"/>
                                        </p:tgtEl>
                                        <p:attrNameLst>
                                          <p:attrName>ppt_w</p:attrName>
                                        </p:attrNameLst>
                                      </p:cBhvr>
                                      <p:tavLst>
                                        <p:tav tm="0">
                                          <p:val>
                                            <p:strVal val="#ppt_w"/>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childTnLst>
                                </p:cTn>
                              </p:par>
                            </p:childTnLst>
                          </p:cTn>
                        </p:par>
                        <p:par>
                          <p:cTn id="99" fill="hold">
                            <p:stCondLst>
                              <p:cond delay="8500"/>
                            </p:stCondLst>
                            <p:childTnLst>
                              <p:par>
                                <p:cTn id="100" presetID="17" presetClass="entr" presetSubtype="8" fill="hold" grpId="0" nodeType="afterEffect">
                                  <p:stCondLst>
                                    <p:cond delay="0"/>
                                  </p:stCondLst>
                                  <p:childTnLst>
                                    <p:set>
                                      <p:cBhvr>
                                        <p:cTn id="101" dur="1" fill="hold">
                                          <p:stCondLst>
                                            <p:cond delay="0"/>
                                          </p:stCondLst>
                                        </p:cTn>
                                        <p:tgtEl>
                                          <p:spTgt spid="23"/>
                                        </p:tgtEl>
                                        <p:attrNameLst>
                                          <p:attrName>style.visibility</p:attrName>
                                        </p:attrNameLst>
                                      </p:cBhvr>
                                      <p:to>
                                        <p:strVal val="visible"/>
                                      </p:to>
                                    </p:set>
                                    <p:anim calcmode="lin" valueType="num">
                                      <p:cBhvr>
                                        <p:cTn id="102" dur="500" fill="hold"/>
                                        <p:tgtEl>
                                          <p:spTgt spid="23"/>
                                        </p:tgtEl>
                                        <p:attrNameLst>
                                          <p:attrName>ppt_x</p:attrName>
                                        </p:attrNameLst>
                                      </p:cBhvr>
                                      <p:tavLst>
                                        <p:tav tm="0">
                                          <p:val>
                                            <p:strVal val="#ppt_x-#ppt_w/2"/>
                                          </p:val>
                                        </p:tav>
                                        <p:tav tm="100000">
                                          <p:val>
                                            <p:strVal val="#ppt_x"/>
                                          </p:val>
                                        </p:tav>
                                      </p:tavLst>
                                    </p:anim>
                                    <p:anim calcmode="lin" valueType="num">
                                      <p:cBhvr>
                                        <p:cTn id="103" dur="500" fill="hold"/>
                                        <p:tgtEl>
                                          <p:spTgt spid="23"/>
                                        </p:tgtEl>
                                        <p:attrNameLst>
                                          <p:attrName>ppt_y</p:attrName>
                                        </p:attrNameLst>
                                      </p:cBhvr>
                                      <p:tavLst>
                                        <p:tav tm="0">
                                          <p:val>
                                            <p:strVal val="#ppt_y"/>
                                          </p:val>
                                        </p:tav>
                                        <p:tav tm="100000">
                                          <p:val>
                                            <p:strVal val="#ppt_y"/>
                                          </p:val>
                                        </p:tav>
                                      </p:tavLst>
                                    </p:anim>
                                    <p:anim calcmode="lin" valueType="num">
                                      <p:cBhvr>
                                        <p:cTn id="104" dur="500" fill="hold"/>
                                        <p:tgtEl>
                                          <p:spTgt spid="23"/>
                                        </p:tgtEl>
                                        <p:attrNameLst>
                                          <p:attrName>ppt_w</p:attrName>
                                        </p:attrNameLst>
                                      </p:cBhvr>
                                      <p:tavLst>
                                        <p:tav tm="0">
                                          <p:val>
                                            <p:fltVal val="0"/>
                                          </p:val>
                                        </p:tav>
                                        <p:tav tm="100000">
                                          <p:val>
                                            <p:strVal val="#ppt_w"/>
                                          </p:val>
                                        </p:tav>
                                      </p:tavLst>
                                    </p:anim>
                                    <p:anim calcmode="lin" valueType="num">
                                      <p:cBhvr>
                                        <p:cTn id="105" dur="500" fill="hold"/>
                                        <p:tgtEl>
                                          <p:spTgt spid="23"/>
                                        </p:tgtEl>
                                        <p:attrNameLst>
                                          <p:attrName>ppt_h</p:attrName>
                                        </p:attrNameLst>
                                      </p:cBhvr>
                                      <p:tavLst>
                                        <p:tav tm="0">
                                          <p:val>
                                            <p:strVal val="#ppt_h"/>
                                          </p:val>
                                        </p:tav>
                                        <p:tav tm="100000">
                                          <p:val>
                                            <p:strVal val="#ppt_h"/>
                                          </p:val>
                                        </p:tav>
                                      </p:tavLst>
                                    </p:anim>
                                  </p:childTnLst>
                                </p:cTn>
                              </p:par>
                            </p:childTnLst>
                          </p:cTn>
                        </p:par>
                        <p:par>
                          <p:cTn id="106" fill="hold">
                            <p:stCondLst>
                              <p:cond delay="9000"/>
                            </p:stCondLst>
                            <p:childTnLst>
                              <p:par>
                                <p:cTn id="107" presetID="10" presetClass="entr" presetSubtype="0"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Effect transition="in" filter="fade">
                                      <p:cBhvr>
                                        <p:cTn id="109" dur="500"/>
                                        <p:tgtEl>
                                          <p:spTgt spid="13"/>
                                        </p:tgtEl>
                                      </p:cBhvr>
                                    </p:animEffect>
                                  </p:childTnLst>
                                </p:cTn>
                              </p:par>
                            </p:childTnLst>
                          </p:cTn>
                        </p:par>
                        <p:par>
                          <p:cTn id="110" fill="hold">
                            <p:stCondLst>
                              <p:cond delay="9500"/>
                            </p:stCondLst>
                            <p:childTnLst>
                              <p:par>
                                <p:cTn id="111" presetID="17" presetClass="entr" presetSubtype="10" fill="hold" grpId="0" nodeType="after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p:cTn id="113" dur="500" fill="hold"/>
                                        <p:tgtEl>
                                          <p:spTgt spid="17"/>
                                        </p:tgtEl>
                                        <p:attrNameLst>
                                          <p:attrName>ppt_w</p:attrName>
                                        </p:attrNameLst>
                                      </p:cBhvr>
                                      <p:tavLst>
                                        <p:tav tm="0">
                                          <p:val>
                                            <p:fltVal val="0"/>
                                          </p:val>
                                        </p:tav>
                                        <p:tav tm="100000">
                                          <p:val>
                                            <p:strVal val="#ppt_w"/>
                                          </p:val>
                                        </p:tav>
                                      </p:tavLst>
                                    </p:anim>
                                    <p:anim calcmode="lin" valueType="num">
                                      <p:cBhvr>
                                        <p:cTn id="114" dur="500" fill="hold"/>
                                        <p:tgtEl>
                                          <p:spTgt spid="17"/>
                                        </p:tgtEl>
                                        <p:attrNameLst>
                                          <p:attrName>ppt_h</p:attrName>
                                        </p:attrNameLst>
                                      </p:cBhvr>
                                      <p:tavLst>
                                        <p:tav tm="0">
                                          <p:val>
                                            <p:strVal val="#ppt_h"/>
                                          </p:val>
                                        </p:tav>
                                        <p:tav tm="100000">
                                          <p:val>
                                            <p:strVal val="#ppt_h"/>
                                          </p:val>
                                        </p:tav>
                                      </p:tavLst>
                                    </p:anim>
                                  </p:childTnLst>
                                </p:cTn>
                              </p:par>
                            </p:childTnLst>
                          </p:cTn>
                        </p:par>
                        <p:par>
                          <p:cTn id="115" fill="hold">
                            <p:stCondLst>
                              <p:cond delay="10000"/>
                            </p:stCondLst>
                            <p:childTnLst>
                              <p:par>
                                <p:cTn id="116" presetID="10" presetClass="entr" presetSubtype="0" fill="hold" nodeType="afterEffect">
                                  <p:stCondLst>
                                    <p:cond delay="0"/>
                                  </p:stCondLst>
                                  <p:childTnLst>
                                    <p:set>
                                      <p:cBhvr>
                                        <p:cTn id="117" dur="1" fill="hold">
                                          <p:stCondLst>
                                            <p:cond delay="0"/>
                                          </p:stCondLst>
                                        </p:cTn>
                                        <p:tgtEl>
                                          <p:spTgt spid="18"/>
                                        </p:tgtEl>
                                        <p:attrNameLst>
                                          <p:attrName>style.visibility</p:attrName>
                                        </p:attrNameLst>
                                      </p:cBhvr>
                                      <p:to>
                                        <p:strVal val="visible"/>
                                      </p:to>
                                    </p:set>
                                    <p:animEffect transition="in" filter="fade">
                                      <p:cBhvr>
                                        <p:cTn id="118" dur="500"/>
                                        <p:tgtEl>
                                          <p:spTgt spid="18"/>
                                        </p:tgtEl>
                                      </p:cBhvr>
                                    </p:animEffect>
                                  </p:childTnLst>
                                </p:cTn>
                              </p:par>
                            </p:childTnLst>
                          </p:cTn>
                        </p:par>
                        <p:par>
                          <p:cTn id="119" fill="hold">
                            <p:stCondLst>
                              <p:cond delay="10500"/>
                            </p:stCondLst>
                            <p:childTnLst>
                              <p:par>
                                <p:cTn id="120" presetID="54" presetClass="entr" presetSubtype="0" accel="100000" fill="hold" nodeType="afterEffect">
                                  <p:stCondLst>
                                    <p:cond delay="0"/>
                                  </p:stCondLst>
                                  <p:childTnLst>
                                    <p:set>
                                      <p:cBhvr>
                                        <p:cTn id="121" dur="1" fill="hold">
                                          <p:stCondLst>
                                            <p:cond delay="0"/>
                                          </p:stCondLst>
                                        </p:cTn>
                                        <p:tgtEl>
                                          <p:spTgt spid="14">
                                            <p:txEl>
                                              <p:pRg st="0" end="0"/>
                                            </p:txEl>
                                          </p:spTgt>
                                        </p:tgtEl>
                                        <p:attrNameLst>
                                          <p:attrName>style.visibility</p:attrName>
                                        </p:attrNameLst>
                                      </p:cBhvr>
                                      <p:to>
                                        <p:strVal val="visible"/>
                                      </p:to>
                                    </p:set>
                                    <p:anim calcmode="lin" valueType="num">
                                      <p:cBhvr>
                                        <p:cTn id="122" dur="1000" fill="hold"/>
                                        <p:tgtEl>
                                          <p:spTgt spid="14">
                                            <p:txEl>
                                              <p:pRg st="0" end="0"/>
                                            </p:txEl>
                                          </p:spTgt>
                                        </p:tgtEl>
                                        <p:attrNameLst>
                                          <p:attrName>ppt_w</p:attrName>
                                        </p:attrNameLst>
                                      </p:cBhvr>
                                      <p:tavLst>
                                        <p:tav tm="0">
                                          <p:val>
                                            <p:strVal val="#ppt_w*0.05"/>
                                          </p:val>
                                        </p:tav>
                                        <p:tav tm="100000">
                                          <p:val>
                                            <p:strVal val="#ppt_w"/>
                                          </p:val>
                                        </p:tav>
                                      </p:tavLst>
                                    </p:anim>
                                    <p:anim calcmode="lin" valueType="num">
                                      <p:cBhvr>
                                        <p:cTn id="123" dur="1000" fill="hold"/>
                                        <p:tgtEl>
                                          <p:spTgt spid="14">
                                            <p:txEl>
                                              <p:pRg st="0" end="0"/>
                                            </p:txEl>
                                          </p:spTgt>
                                        </p:tgtEl>
                                        <p:attrNameLst>
                                          <p:attrName>ppt_h</p:attrName>
                                        </p:attrNameLst>
                                      </p:cBhvr>
                                      <p:tavLst>
                                        <p:tav tm="0">
                                          <p:val>
                                            <p:strVal val="#ppt_h"/>
                                          </p:val>
                                        </p:tav>
                                        <p:tav tm="100000">
                                          <p:val>
                                            <p:strVal val="#ppt_h"/>
                                          </p:val>
                                        </p:tav>
                                      </p:tavLst>
                                    </p:anim>
                                    <p:anim calcmode="lin" valueType="num">
                                      <p:cBhvr>
                                        <p:cTn id="124" dur="1000" fill="hold"/>
                                        <p:tgtEl>
                                          <p:spTgt spid="14">
                                            <p:txEl>
                                              <p:pRg st="0" end="0"/>
                                            </p:txEl>
                                          </p:spTgt>
                                        </p:tgtEl>
                                        <p:attrNameLst>
                                          <p:attrName>ppt_x</p:attrName>
                                        </p:attrNameLst>
                                      </p:cBhvr>
                                      <p:tavLst>
                                        <p:tav tm="0">
                                          <p:val>
                                            <p:strVal val="#ppt_x-.2"/>
                                          </p:val>
                                        </p:tav>
                                        <p:tav tm="100000">
                                          <p:val>
                                            <p:strVal val="#ppt_x"/>
                                          </p:val>
                                        </p:tav>
                                      </p:tavLst>
                                    </p:anim>
                                    <p:anim calcmode="lin" valueType="num">
                                      <p:cBhvr>
                                        <p:cTn id="125" dur="1000" fill="hold"/>
                                        <p:tgtEl>
                                          <p:spTgt spid="14">
                                            <p:txEl>
                                              <p:pRg st="0" end="0"/>
                                            </p:txEl>
                                          </p:spTgt>
                                        </p:tgtEl>
                                        <p:attrNameLst>
                                          <p:attrName>ppt_y</p:attrName>
                                        </p:attrNameLst>
                                      </p:cBhvr>
                                      <p:tavLst>
                                        <p:tav tm="0">
                                          <p:val>
                                            <p:strVal val="#ppt_y"/>
                                          </p:val>
                                        </p:tav>
                                        <p:tav tm="100000">
                                          <p:val>
                                            <p:strVal val="#ppt_y"/>
                                          </p:val>
                                        </p:tav>
                                      </p:tavLst>
                                    </p:anim>
                                    <p:animEffect transition="in" filter="fade">
                                      <p:cBhvr>
                                        <p:cTn id="126" dur="1000"/>
                                        <p:tgtEl>
                                          <p:spTgt spid="14">
                                            <p:txEl>
                                              <p:pRg st="0" end="0"/>
                                            </p:txEl>
                                          </p:spTgt>
                                        </p:tgtEl>
                                      </p:cBhvr>
                                    </p:animEffect>
                                  </p:childTnLst>
                                </p:cTn>
                              </p:par>
                            </p:childTnLst>
                          </p:cTn>
                        </p:par>
                        <p:par>
                          <p:cTn id="127" fill="hold">
                            <p:stCondLst>
                              <p:cond delay="11500"/>
                            </p:stCondLst>
                            <p:childTnLst>
                              <p:par>
                                <p:cTn id="128" presetID="17" presetClass="entr" presetSubtype="8" fill="hold" grpId="0" nodeType="afterEffect">
                                  <p:stCondLst>
                                    <p:cond delay="0"/>
                                  </p:stCondLst>
                                  <p:childTnLst>
                                    <p:set>
                                      <p:cBhvr>
                                        <p:cTn id="129" dur="1" fill="hold">
                                          <p:stCondLst>
                                            <p:cond delay="0"/>
                                          </p:stCondLst>
                                        </p:cTn>
                                        <p:tgtEl>
                                          <p:spTgt spid="26"/>
                                        </p:tgtEl>
                                        <p:attrNameLst>
                                          <p:attrName>style.visibility</p:attrName>
                                        </p:attrNameLst>
                                      </p:cBhvr>
                                      <p:to>
                                        <p:strVal val="visible"/>
                                      </p:to>
                                    </p:set>
                                    <p:anim calcmode="lin" valueType="num">
                                      <p:cBhvr>
                                        <p:cTn id="130" dur="500" fill="hold"/>
                                        <p:tgtEl>
                                          <p:spTgt spid="26"/>
                                        </p:tgtEl>
                                        <p:attrNameLst>
                                          <p:attrName>ppt_x</p:attrName>
                                        </p:attrNameLst>
                                      </p:cBhvr>
                                      <p:tavLst>
                                        <p:tav tm="0">
                                          <p:val>
                                            <p:strVal val="#ppt_x-#ppt_w/2"/>
                                          </p:val>
                                        </p:tav>
                                        <p:tav tm="100000">
                                          <p:val>
                                            <p:strVal val="#ppt_x"/>
                                          </p:val>
                                        </p:tav>
                                      </p:tavLst>
                                    </p:anim>
                                    <p:anim calcmode="lin" valueType="num">
                                      <p:cBhvr>
                                        <p:cTn id="131" dur="500" fill="hold"/>
                                        <p:tgtEl>
                                          <p:spTgt spid="26"/>
                                        </p:tgtEl>
                                        <p:attrNameLst>
                                          <p:attrName>ppt_y</p:attrName>
                                        </p:attrNameLst>
                                      </p:cBhvr>
                                      <p:tavLst>
                                        <p:tav tm="0">
                                          <p:val>
                                            <p:strVal val="#ppt_y"/>
                                          </p:val>
                                        </p:tav>
                                        <p:tav tm="100000">
                                          <p:val>
                                            <p:strVal val="#ppt_y"/>
                                          </p:val>
                                        </p:tav>
                                      </p:tavLst>
                                    </p:anim>
                                    <p:anim calcmode="lin" valueType="num">
                                      <p:cBhvr>
                                        <p:cTn id="132" dur="500" fill="hold"/>
                                        <p:tgtEl>
                                          <p:spTgt spid="26"/>
                                        </p:tgtEl>
                                        <p:attrNameLst>
                                          <p:attrName>ppt_w</p:attrName>
                                        </p:attrNameLst>
                                      </p:cBhvr>
                                      <p:tavLst>
                                        <p:tav tm="0">
                                          <p:val>
                                            <p:fltVal val="0"/>
                                          </p:val>
                                        </p:tav>
                                        <p:tav tm="100000">
                                          <p:val>
                                            <p:strVal val="#ppt_w"/>
                                          </p:val>
                                        </p:tav>
                                      </p:tavLst>
                                    </p:anim>
                                    <p:anim calcmode="lin" valueType="num">
                                      <p:cBhvr>
                                        <p:cTn id="133" dur="500" fill="hold"/>
                                        <p:tgtEl>
                                          <p:spTgt spid="26"/>
                                        </p:tgtEl>
                                        <p:attrNameLst>
                                          <p:attrName>ppt_h</p:attrName>
                                        </p:attrNameLst>
                                      </p:cBhvr>
                                      <p:tavLst>
                                        <p:tav tm="0">
                                          <p:val>
                                            <p:strVal val="#ppt_h"/>
                                          </p:val>
                                        </p:tav>
                                        <p:tav tm="100000">
                                          <p:val>
                                            <p:strVal val="#ppt_h"/>
                                          </p:val>
                                        </p:tav>
                                      </p:tavLst>
                                    </p:anim>
                                  </p:childTnLst>
                                </p:cTn>
                              </p:par>
                            </p:childTnLst>
                          </p:cTn>
                        </p:par>
                        <p:par>
                          <p:cTn id="134" fill="hold">
                            <p:stCondLst>
                              <p:cond delay="12000"/>
                            </p:stCondLst>
                            <p:childTnLst>
                              <p:par>
                                <p:cTn id="135" presetID="17" presetClass="entr" presetSubtype="4"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ppt_x</p:attrName>
                                        </p:attrNameLst>
                                      </p:cBhvr>
                                      <p:tavLst>
                                        <p:tav tm="0">
                                          <p:val>
                                            <p:strVal val="#ppt_x"/>
                                          </p:val>
                                        </p:tav>
                                        <p:tav tm="100000">
                                          <p:val>
                                            <p:strVal val="#ppt_x"/>
                                          </p:val>
                                        </p:tav>
                                      </p:tavLst>
                                    </p:anim>
                                    <p:anim calcmode="lin" valueType="num">
                                      <p:cBhvr>
                                        <p:cTn id="138" dur="500" fill="hold"/>
                                        <p:tgtEl>
                                          <p:spTgt spid="29"/>
                                        </p:tgtEl>
                                        <p:attrNameLst>
                                          <p:attrName>ppt_y</p:attrName>
                                        </p:attrNameLst>
                                      </p:cBhvr>
                                      <p:tavLst>
                                        <p:tav tm="0">
                                          <p:val>
                                            <p:strVal val="#ppt_y+#ppt_h/2"/>
                                          </p:val>
                                        </p:tav>
                                        <p:tav tm="100000">
                                          <p:val>
                                            <p:strVal val="#ppt_y"/>
                                          </p:val>
                                        </p:tav>
                                      </p:tavLst>
                                    </p:anim>
                                    <p:anim calcmode="lin" valueType="num">
                                      <p:cBhvr>
                                        <p:cTn id="139" dur="500" fill="hold"/>
                                        <p:tgtEl>
                                          <p:spTgt spid="29"/>
                                        </p:tgtEl>
                                        <p:attrNameLst>
                                          <p:attrName>ppt_w</p:attrName>
                                        </p:attrNameLst>
                                      </p:cBhvr>
                                      <p:tavLst>
                                        <p:tav tm="0">
                                          <p:val>
                                            <p:strVal val="#ppt_w"/>
                                          </p:val>
                                        </p:tav>
                                        <p:tav tm="100000">
                                          <p:val>
                                            <p:strVal val="#ppt_w"/>
                                          </p:val>
                                        </p:tav>
                                      </p:tavLst>
                                    </p:anim>
                                    <p:anim calcmode="lin" valueType="num">
                                      <p:cBhvr>
                                        <p:cTn id="140" dur="500" fill="hold"/>
                                        <p:tgtEl>
                                          <p:spTgt spid="29"/>
                                        </p:tgtEl>
                                        <p:attrNameLst>
                                          <p:attrName>ppt_h</p:attrName>
                                        </p:attrNameLst>
                                      </p:cBhvr>
                                      <p:tavLst>
                                        <p:tav tm="0">
                                          <p:val>
                                            <p:fltVal val="0"/>
                                          </p:val>
                                        </p:tav>
                                        <p:tav tm="100000">
                                          <p:val>
                                            <p:strVal val="#ppt_h"/>
                                          </p:val>
                                        </p:tav>
                                      </p:tavLst>
                                    </p:anim>
                                  </p:childTnLst>
                                </p:cTn>
                              </p:par>
                            </p:childTnLst>
                          </p:cTn>
                        </p:par>
                        <p:par>
                          <p:cTn id="141" fill="hold">
                            <p:stCondLst>
                              <p:cond delay="12500"/>
                            </p:stCondLst>
                            <p:childTnLst>
                              <p:par>
                                <p:cTn id="142" presetID="17" presetClass="entr" presetSubtype="8"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 calcmode="lin" valueType="num">
                                      <p:cBhvr>
                                        <p:cTn id="144" dur="500" fill="hold"/>
                                        <p:tgtEl>
                                          <p:spTgt spid="27"/>
                                        </p:tgtEl>
                                        <p:attrNameLst>
                                          <p:attrName>ppt_x</p:attrName>
                                        </p:attrNameLst>
                                      </p:cBhvr>
                                      <p:tavLst>
                                        <p:tav tm="0">
                                          <p:val>
                                            <p:strVal val="#ppt_x-#ppt_w/2"/>
                                          </p:val>
                                        </p:tav>
                                        <p:tav tm="100000">
                                          <p:val>
                                            <p:strVal val="#ppt_x"/>
                                          </p:val>
                                        </p:tav>
                                      </p:tavLst>
                                    </p:anim>
                                    <p:anim calcmode="lin" valueType="num">
                                      <p:cBhvr>
                                        <p:cTn id="145" dur="500" fill="hold"/>
                                        <p:tgtEl>
                                          <p:spTgt spid="27"/>
                                        </p:tgtEl>
                                        <p:attrNameLst>
                                          <p:attrName>ppt_y</p:attrName>
                                        </p:attrNameLst>
                                      </p:cBhvr>
                                      <p:tavLst>
                                        <p:tav tm="0">
                                          <p:val>
                                            <p:strVal val="#ppt_y"/>
                                          </p:val>
                                        </p:tav>
                                        <p:tav tm="100000">
                                          <p:val>
                                            <p:strVal val="#ppt_y"/>
                                          </p:val>
                                        </p:tav>
                                      </p:tavLst>
                                    </p:anim>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strVal val="#ppt_h"/>
                                          </p:val>
                                        </p:tav>
                                        <p:tav tm="100000">
                                          <p:val>
                                            <p:strVal val="#ppt_h"/>
                                          </p:val>
                                        </p:tav>
                                      </p:tavLst>
                                    </p:anim>
                                  </p:childTnLst>
                                </p:cTn>
                              </p:par>
                            </p:childTnLst>
                          </p:cTn>
                        </p:par>
                        <p:par>
                          <p:cTn id="148" fill="hold">
                            <p:stCondLst>
                              <p:cond delay="13000"/>
                            </p:stCondLst>
                            <p:childTnLst>
                              <p:par>
                                <p:cTn id="149" presetID="10" presetClass="entr" presetSubtype="0" fill="hold" grpId="0" nodeType="afterEffect">
                                  <p:stCondLst>
                                    <p:cond delay="0"/>
                                  </p:stCondLst>
                                  <p:childTnLst>
                                    <p:set>
                                      <p:cBhvr>
                                        <p:cTn id="150" dur="1" fill="hold">
                                          <p:stCondLst>
                                            <p:cond delay="0"/>
                                          </p:stCondLst>
                                        </p:cTn>
                                        <p:tgtEl>
                                          <p:spTgt spid="15"/>
                                        </p:tgtEl>
                                        <p:attrNameLst>
                                          <p:attrName>style.visibility</p:attrName>
                                        </p:attrNameLst>
                                      </p:cBhvr>
                                      <p:to>
                                        <p:strVal val="visible"/>
                                      </p:to>
                                    </p:set>
                                    <p:animEffect transition="in" filter="fade">
                                      <p:cBhvr>
                                        <p:cTn id="151" dur="500"/>
                                        <p:tgtEl>
                                          <p:spTgt spid="15"/>
                                        </p:tgtEl>
                                      </p:cBhvr>
                                    </p:animEffect>
                                  </p:childTnLst>
                                </p:cTn>
                              </p:par>
                            </p:childTnLst>
                          </p:cTn>
                        </p:par>
                        <p:par>
                          <p:cTn id="152" fill="hold">
                            <p:stCondLst>
                              <p:cond delay="13500"/>
                            </p:stCondLst>
                            <p:childTnLst>
                              <p:par>
                                <p:cTn id="153" presetID="17" presetClass="entr" presetSubtype="1" fill="hold" grpId="0" nodeType="afterEffect">
                                  <p:stCondLst>
                                    <p:cond delay="0"/>
                                  </p:stCondLst>
                                  <p:childTnLst>
                                    <p:set>
                                      <p:cBhvr>
                                        <p:cTn id="154" dur="1" fill="hold">
                                          <p:stCondLst>
                                            <p:cond delay="0"/>
                                          </p:stCondLst>
                                        </p:cTn>
                                        <p:tgtEl>
                                          <p:spTgt spid="30"/>
                                        </p:tgtEl>
                                        <p:attrNameLst>
                                          <p:attrName>style.visibility</p:attrName>
                                        </p:attrNameLst>
                                      </p:cBhvr>
                                      <p:to>
                                        <p:strVal val="visible"/>
                                      </p:to>
                                    </p:set>
                                    <p:anim calcmode="lin" valueType="num">
                                      <p:cBhvr>
                                        <p:cTn id="155" dur="500" fill="hold"/>
                                        <p:tgtEl>
                                          <p:spTgt spid="30"/>
                                        </p:tgtEl>
                                        <p:attrNameLst>
                                          <p:attrName>ppt_x</p:attrName>
                                        </p:attrNameLst>
                                      </p:cBhvr>
                                      <p:tavLst>
                                        <p:tav tm="0">
                                          <p:val>
                                            <p:strVal val="#ppt_x"/>
                                          </p:val>
                                        </p:tav>
                                        <p:tav tm="100000">
                                          <p:val>
                                            <p:strVal val="#ppt_x"/>
                                          </p:val>
                                        </p:tav>
                                      </p:tavLst>
                                    </p:anim>
                                    <p:anim calcmode="lin" valueType="num">
                                      <p:cBhvr>
                                        <p:cTn id="156" dur="500" fill="hold"/>
                                        <p:tgtEl>
                                          <p:spTgt spid="30"/>
                                        </p:tgtEl>
                                        <p:attrNameLst>
                                          <p:attrName>ppt_y</p:attrName>
                                        </p:attrNameLst>
                                      </p:cBhvr>
                                      <p:tavLst>
                                        <p:tav tm="0">
                                          <p:val>
                                            <p:strVal val="#ppt_y-#ppt_h/2"/>
                                          </p:val>
                                        </p:tav>
                                        <p:tav tm="100000">
                                          <p:val>
                                            <p:strVal val="#ppt_y"/>
                                          </p:val>
                                        </p:tav>
                                      </p:tavLst>
                                    </p:anim>
                                    <p:anim calcmode="lin" valueType="num">
                                      <p:cBhvr>
                                        <p:cTn id="157" dur="500" fill="hold"/>
                                        <p:tgtEl>
                                          <p:spTgt spid="30"/>
                                        </p:tgtEl>
                                        <p:attrNameLst>
                                          <p:attrName>ppt_w</p:attrName>
                                        </p:attrNameLst>
                                      </p:cBhvr>
                                      <p:tavLst>
                                        <p:tav tm="0">
                                          <p:val>
                                            <p:strVal val="#ppt_w"/>
                                          </p:val>
                                        </p:tav>
                                        <p:tav tm="100000">
                                          <p:val>
                                            <p:strVal val="#ppt_w"/>
                                          </p:val>
                                        </p:tav>
                                      </p:tavLst>
                                    </p:anim>
                                    <p:anim calcmode="lin" valueType="num">
                                      <p:cBhvr>
                                        <p:cTn id="158" dur="500" fill="hold"/>
                                        <p:tgtEl>
                                          <p:spTgt spid="30"/>
                                        </p:tgtEl>
                                        <p:attrNameLst>
                                          <p:attrName>ppt_h</p:attrName>
                                        </p:attrNameLst>
                                      </p:cBhvr>
                                      <p:tavLst>
                                        <p:tav tm="0">
                                          <p:val>
                                            <p:fltVal val="0"/>
                                          </p:val>
                                        </p:tav>
                                        <p:tav tm="100000">
                                          <p:val>
                                            <p:strVal val="#ppt_h"/>
                                          </p:val>
                                        </p:tav>
                                      </p:tavLst>
                                    </p:anim>
                                  </p:childTnLst>
                                </p:cTn>
                              </p:par>
                            </p:childTnLst>
                          </p:cTn>
                        </p:par>
                        <p:par>
                          <p:cTn id="159" fill="hold">
                            <p:stCondLst>
                              <p:cond delay="14000"/>
                            </p:stCondLst>
                            <p:childTnLst>
                              <p:par>
                                <p:cTn id="160" presetID="17" presetClass="entr" presetSubtype="8" fill="hold" grpId="0" nodeType="afterEffect">
                                  <p:stCondLst>
                                    <p:cond delay="0"/>
                                  </p:stCondLst>
                                  <p:childTnLst>
                                    <p:set>
                                      <p:cBhvr>
                                        <p:cTn id="161" dur="1" fill="hold">
                                          <p:stCondLst>
                                            <p:cond delay="0"/>
                                          </p:stCondLst>
                                        </p:cTn>
                                        <p:tgtEl>
                                          <p:spTgt spid="28"/>
                                        </p:tgtEl>
                                        <p:attrNameLst>
                                          <p:attrName>style.visibility</p:attrName>
                                        </p:attrNameLst>
                                      </p:cBhvr>
                                      <p:to>
                                        <p:strVal val="visible"/>
                                      </p:to>
                                    </p:set>
                                    <p:anim calcmode="lin" valueType="num">
                                      <p:cBhvr>
                                        <p:cTn id="162" dur="500" fill="hold"/>
                                        <p:tgtEl>
                                          <p:spTgt spid="28"/>
                                        </p:tgtEl>
                                        <p:attrNameLst>
                                          <p:attrName>ppt_x</p:attrName>
                                        </p:attrNameLst>
                                      </p:cBhvr>
                                      <p:tavLst>
                                        <p:tav tm="0">
                                          <p:val>
                                            <p:strVal val="#ppt_x-#ppt_w/2"/>
                                          </p:val>
                                        </p:tav>
                                        <p:tav tm="100000">
                                          <p:val>
                                            <p:strVal val="#ppt_x"/>
                                          </p:val>
                                        </p:tav>
                                      </p:tavLst>
                                    </p:anim>
                                    <p:anim calcmode="lin" valueType="num">
                                      <p:cBhvr>
                                        <p:cTn id="163" dur="500" fill="hold"/>
                                        <p:tgtEl>
                                          <p:spTgt spid="28"/>
                                        </p:tgtEl>
                                        <p:attrNameLst>
                                          <p:attrName>ppt_y</p:attrName>
                                        </p:attrNameLst>
                                      </p:cBhvr>
                                      <p:tavLst>
                                        <p:tav tm="0">
                                          <p:val>
                                            <p:strVal val="#ppt_y"/>
                                          </p:val>
                                        </p:tav>
                                        <p:tav tm="100000">
                                          <p:val>
                                            <p:strVal val="#ppt_y"/>
                                          </p:val>
                                        </p:tav>
                                      </p:tavLst>
                                    </p:anim>
                                    <p:anim calcmode="lin" valueType="num">
                                      <p:cBhvr>
                                        <p:cTn id="164" dur="500" fill="hold"/>
                                        <p:tgtEl>
                                          <p:spTgt spid="28"/>
                                        </p:tgtEl>
                                        <p:attrNameLst>
                                          <p:attrName>ppt_w</p:attrName>
                                        </p:attrNameLst>
                                      </p:cBhvr>
                                      <p:tavLst>
                                        <p:tav tm="0">
                                          <p:val>
                                            <p:fltVal val="0"/>
                                          </p:val>
                                        </p:tav>
                                        <p:tav tm="100000">
                                          <p:val>
                                            <p:strVal val="#ppt_w"/>
                                          </p:val>
                                        </p:tav>
                                      </p:tavLst>
                                    </p:anim>
                                    <p:anim calcmode="lin" valueType="num">
                                      <p:cBhvr>
                                        <p:cTn id="165" dur="500" fill="hold"/>
                                        <p:tgtEl>
                                          <p:spTgt spid="28"/>
                                        </p:tgtEl>
                                        <p:attrNameLst>
                                          <p:attrName>ppt_h</p:attrName>
                                        </p:attrNameLst>
                                      </p:cBhvr>
                                      <p:tavLst>
                                        <p:tav tm="0">
                                          <p:val>
                                            <p:strVal val="#ppt_h"/>
                                          </p:val>
                                        </p:tav>
                                        <p:tav tm="100000">
                                          <p:val>
                                            <p:strVal val="#ppt_h"/>
                                          </p:val>
                                        </p:tav>
                                      </p:tavLst>
                                    </p:anim>
                                  </p:childTnLst>
                                </p:cTn>
                              </p:par>
                            </p:childTnLst>
                          </p:cTn>
                        </p:par>
                        <p:par>
                          <p:cTn id="166" fill="hold">
                            <p:stCondLst>
                              <p:cond delay="14500"/>
                            </p:stCondLst>
                            <p:childTnLst>
                              <p:par>
                                <p:cTn id="167" presetID="10" presetClass="entr" presetSubtype="0" fill="hold" grpId="0" nodeType="afterEffect">
                                  <p:stCondLst>
                                    <p:cond delay="0"/>
                                  </p:stCondLst>
                                  <p:childTnLst>
                                    <p:set>
                                      <p:cBhvr>
                                        <p:cTn id="168" dur="1" fill="hold">
                                          <p:stCondLst>
                                            <p:cond delay="0"/>
                                          </p:stCondLst>
                                        </p:cTn>
                                        <p:tgtEl>
                                          <p:spTgt spid="16"/>
                                        </p:tgtEl>
                                        <p:attrNameLst>
                                          <p:attrName>style.visibility</p:attrName>
                                        </p:attrNameLst>
                                      </p:cBhvr>
                                      <p:to>
                                        <p:strVal val="visible"/>
                                      </p:to>
                                    </p:set>
                                    <p:animEffect transition="in" filter="fade">
                                      <p:cBhvr>
                                        <p:cTn id="16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animBg="1"/>
      <p:bldP spid="9" grpId="0" animBg="1"/>
      <p:bldP spid="10" grpId="0" animBg="1"/>
      <p:bldP spid="15" grpId="0"/>
      <p:bldP spid="16" grpId="0"/>
      <p:bldP spid="17"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8"/>
          <p:cNvSpPr txBox="1">
            <a:spLocks noChangeArrowheads="1"/>
          </p:cNvSpPr>
          <p:nvPr/>
        </p:nvSpPr>
        <p:spPr bwMode="auto">
          <a:xfrm>
            <a:off x="107950" y="188913"/>
            <a:ext cx="8928100" cy="1039812"/>
          </a:xfrm>
          <a:prstGeom prst="rect">
            <a:avLst/>
          </a:prstGeom>
          <a:solidFill>
            <a:srgbClr val="008080">
              <a:alpha val="40000"/>
            </a:srgbClr>
          </a:solidFill>
          <a:ln w="9525">
            <a:noFill/>
            <a:miter lim="800000"/>
            <a:headEnd/>
            <a:tailEnd/>
          </a:ln>
          <a:effectLst/>
        </p:spPr>
        <p:txBody>
          <a:bodyPr wrap="none" anchor="ctr"/>
          <a:lstStyle>
            <a:defPPr>
              <a:defRPr lang="it-IT"/>
            </a:defPPr>
            <a:lvl1pPr>
              <a:defRPr sz="2400" b="1">
                <a:latin typeface="Arial" charset="0"/>
              </a:defRPr>
            </a:lvl1pPr>
          </a:lstStyle>
          <a:p>
            <a:r>
              <a:rPr lang="it-IT" altLang="it-IT" dirty="0" smtClean="0"/>
              <a:t>PIANO DI ASSETTO DEL TERRITORIO INTERCOMUNALE</a:t>
            </a:r>
            <a:endParaRPr lang="it-IT" altLang="it-IT" dirty="0"/>
          </a:p>
        </p:txBody>
      </p:sp>
      <p:sp>
        <p:nvSpPr>
          <p:cNvPr id="7" name="Rectangle 6"/>
          <p:cNvSpPr>
            <a:spLocks noChangeArrowheads="1"/>
          </p:cNvSpPr>
          <p:nvPr/>
        </p:nvSpPr>
        <p:spPr bwMode="auto">
          <a:xfrm>
            <a:off x="107950" y="1304925"/>
            <a:ext cx="8928100" cy="5437188"/>
          </a:xfrm>
          <a:prstGeom prst="rect">
            <a:avLst/>
          </a:prstGeom>
          <a:solidFill>
            <a:srgbClr val="008080">
              <a:alpha val="20000"/>
            </a:srgbClr>
          </a:solidFill>
          <a:ln w="9525">
            <a:noFill/>
            <a:miter lim="800000"/>
            <a:headEnd/>
            <a:tailEnd/>
          </a:ln>
          <a:effectLst/>
        </p:spPr>
        <p:txBody>
          <a:bodyPr wrap="none" anchor="ctr"/>
          <a:lstStyle/>
          <a:p>
            <a:pPr>
              <a:defRPr/>
            </a:pPr>
            <a:endParaRPr lang="it-IT">
              <a:latin typeface="Arial" charset="0"/>
            </a:endParaRPr>
          </a:p>
        </p:txBody>
      </p:sp>
      <p:pic>
        <p:nvPicPr>
          <p:cNvPr id="3" name="Picture 2" descr="\\Srv02\dati\03 D-RECTA\01_LAVORI_ISO9001\DR20110043_PAT Santa Lucia\FASE OPERATIVA\Immagini\b0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4008" y="1340768"/>
            <a:ext cx="4394414" cy="264379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Srv02\dati\03 D-RECTA\01_LAVORI_ISO9001\DR20110043_PAT Santa Lucia\FASE OPERATIVA\Immagini\b0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7475" y="4099215"/>
            <a:ext cx="4390947" cy="2642515"/>
          </a:xfrm>
          <a:prstGeom prst="rect">
            <a:avLst/>
          </a:prstGeom>
          <a:noFill/>
          <a:extLst>
            <a:ext uri="{909E8E84-426E-40DD-AFC4-6F175D3DCCD1}">
              <a14:hiddenFill xmlns:a14="http://schemas.microsoft.com/office/drawing/2010/main">
                <a:solidFill>
                  <a:srgbClr val="FFFFFF"/>
                </a:solidFill>
              </a14:hiddenFill>
            </a:ext>
          </a:extLst>
        </p:spPr>
      </p:pic>
      <p:sp>
        <p:nvSpPr>
          <p:cNvPr id="8" name="Text Box 8"/>
          <p:cNvSpPr txBox="1">
            <a:spLocks noChangeArrowheads="1"/>
          </p:cNvSpPr>
          <p:nvPr/>
        </p:nvSpPr>
        <p:spPr bwMode="auto">
          <a:xfrm>
            <a:off x="143948" y="1373042"/>
            <a:ext cx="4038600" cy="3539430"/>
          </a:xfrm>
          <a:prstGeom prst="rect">
            <a:avLst/>
          </a:prstGeom>
          <a:noFill/>
          <a:ln w="19050"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it-IT" altLang="it-IT" sz="1400" b="0" dirty="0"/>
              <a:t>In data </a:t>
            </a:r>
            <a:r>
              <a:rPr lang="it-IT" altLang="it-IT" sz="1400" b="0" dirty="0" smtClean="0"/>
              <a:t>29 giugno 2015 </a:t>
            </a:r>
            <a:r>
              <a:rPr lang="it-IT" altLang="it-IT" sz="1400" b="0" dirty="0"/>
              <a:t>con Delibera Giunta </a:t>
            </a:r>
            <a:r>
              <a:rPr lang="it-IT" altLang="it-IT" sz="1400" b="0" dirty="0" smtClean="0"/>
              <a:t>Provinciale n°225 </a:t>
            </a:r>
            <a:r>
              <a:rPr lang="it-IT" altLang="it-IT" sz="1400" b="0" dirty="0"/>
              <a:t>è stato </a:t>
            </a:r>
            <a:r>
              <a:rPr lang="it-IT" altLang="it-IT" sz="1400" dirty="0"/>
              <a:t>approvato il P.A.T.I</a:t>
            </a:r>
            <a:r>
              <a:rPr lang="it-IT" altLang="it-IT" sz="1400" b="0" dirty="0"/>
              <a:t>. dei comuni di </a:t>
            </a:r>
            <a:r>
              <a:rPr lang="it-IT" altLang="it-IT" sz="1400" b="0" dirty="0" smtClean="0"/>
              <a:t>Sant</a:t>
            </a:r>
            <a:r>
              <a:rPr lang="it-IT" altLang="it-IT" sz="1400" dirty="0" smtClean="0"/>
              <a:t>a Lucia di Piave</a:t>
            </a:r>
            <a:r>
              <a:rPr lang="it-IT" altLang="it-IT" sz="1400" b="0" dirty="0" smtClean="0"/>
              <a:t>, Mareno di Piave e Vazzola (pubblicazione </a:t>
            </a:r>
            <a:r>
              <a:rPr lang="it-IT" altLang="it-IT" sz="1400" b="0" dirty="0"/>
              <a:t>sul BUR del </a:t>
            </a:r>
            <a:r>
              <a:rPr lang="it-IT" altLang="it-IT" sz="1400" b="0" dirty="0" smtClean="0"/>
              <a:t>17 luglio 2015 </a:t>
            </a:r>
            <a:r>
              <a:rPr lang="it-IT" altLang="it-IT" sz="1400" b="0" dirty="0"/>
              <a:t>n° </a:t>
            </a:r>
            <a:r>
              <a:rPr lang="it-IT" altLang="it-IT" sz="1400" b="0" dirty="0" smtClean="0"/>
              <a:t>70). </a:t>
            </a:r>
            <a:endParaRPr lang="it-IT" altLang="it-IT" sz="1400" b="0" dirty="0"/>
          </a:p>
          <a:p>
            <a:pPr algn="just"/>
            <a:endParaRPr lang="it-IT" altLang="it-IT" sz="1400" b="0" dirty="0"/>
          </a:p>
          <a:p>
            <a:pPr lvl="0" algn="just"/>
            <a:r>
              <a:rPr lang="it-IT" altLang="it-IT" sz="1400" dirty="0"/>
              <a:t>Il P.A.T.I., come previsto dalla L.R. 11/2004, può essere tematico, ovvero non considerare tutti e cinque i temi previsti dalla nuova legge (ambiente, viabilità, insediativo, produttivo e servizi), ma solamente parte di questi. In tal senso, il Piano Intercomunale approvato </a:t>
            </a:r>
            <a:r>
              <a:rPr lang="it-IT" altLang="it-IT" sz="1400" dirty="0"/>
              <a:t>affrontava </a:t>
            </a:r>
            <a:r>
              <a:rPr lang="it-IT" altLang="it-IT" sz="1400" dirty="0"/>
              <a:t>esclusivamente </a:t>
            </a:r>
            <a:r>
              <a:rPr lang="it-IT" altLang="it-IT" sz="1400" dirty="0"/>
              <a:t> i tematismi dell’</a:t>
            </a:r>
            <a:r>
              <a:rPr lang="it-IT" sz="1400" dirty="0"/>
              <a:t>ambiente, infrastrutture </a:t>
            </a:r>
            <a:r>
              <a:rPr lang="it-IT" sz="1400" dirty="0"/>
              <a:t>e </a:t>
            </a:r>
            <a:r>
              <a:rPr lang="it-IT" sz="1400" dirty="0"/>
              <a:t>mobilità, difesa </a:t>
            </a:r>
            <a:r>
              <a:rPr lang="it-IT" sz="1400" dirty="0"/>
              <a:t>del </a:t>
            </a:r>
            <a:r>
              <a:rPr lang="it-IT" sz="1400" dirty="0"/>
              <a:t>suolo, centri storici, attività produttive e</a:t>
            </a:r>
            <a:endParaRPr lang="it-IT" sz="1400" dirty="0"/>
          </a:p>
          <a:p>
            <a:pPr lvl="0" algn="just"/>
            <a:r>
              <a:rPr lang="it-IT" sz="1400" dirty="0"/>
              <a:t>Turismo </a:t>
            </a:r>
            <a:r>
              <a:rPr lang="it-IT" altLang="it-IT" sz="1400" dirty="0"/>
              <a:t>lasciando </a:t>
            </a:r>
            <a:r>
              <a:rPr lang="it-IT" altLang="it-IT" sz="1400" dirty="0"/>
              <a:t>il compito di affrontare i rimanenti tematismi ai singoli P.A.T. comunali</a:t>
            </a:r>
            <a:r>
              <a:rPr lang="it-IT" altLang="it-IT" sz="1400" dirty="0"/>
              <a:t>.</a:t>
            </a:r>
            <a:endParaRPr lang="it-IT" altLang="it-IT" sz="1400" dirty="0"/>
          </a:p>
        </p:txBody>
      </p:sp>
    </p:spTree>
    <p:extLst>
      <p:ext uri="{BB962C8B-B14F-4D97-AF65-F5344CB8AC3E}">
        <p14:creationId xmlns:p14="http://schemas.microsoft.com/office/powerpoint/2010/main" val="23517216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8"/>
          <p:cNvSpPr txBox="1">
            <a:spLocks noChangeArrowheads="1"/>
          </p:cNvSpPr>
          <p:nvPr/>
        </p:nvSpPr>
        <p:spPr bwMode="auto">
          <a:xfrm>
            <a:off x="107950" y="188913"/>
            <a:ext cx="8928100" cy="1039812"/>
          </a:xfrm>
          <a:prstGeom prst="rect">
            <a:avLst/>
          </a:prstGeom>
          <a:solidFill>
            <a:srgbClr val="008080">
              <a:alpha val="40000"/>
            </a:srgbClr>
          </a:solidFill>
          <a:ln w="9525">
            <a:noFill/>
            <a:miter lim="800000"/>
            <a:headEnd/>
            <a:tailEnd/>
          </a:ln>
          <a:effectLst/>
        </p:spPr>
        <p:txBody>
          <a:bodyPr wrap="none" anchor="ctr"/>
          <a:lstStyle>
            <a:defPPr>
              <a:defRPr lang="it-IT"/>
            </a:defPPr>
            <a:lvl1pPr>
              <a:defRPr sz="2400" b="1">
                <a:latin typeface="Arial" charset="0"/>
              </a:defRPr>
            </a:lvl1pPr>
          </a:lstStyle>
          <a:p>
            <a:r>
              <a:rPr lang="it-IT" altLang="it-IT" sz="2800" dirty="0" smtClean="0">
                <a:latin typeface="+mn-lt"/>
              </a:rPr>
              <a:t>PROCEDIMENTI DI FORMAZIONE DEL P.A.T</a:t>
            </a:r>
            <a:r>
              <a:rPr lang="it-IT" altLang="it-IT" sz="2800" dirty="0" smtClean="0">
                <a:latin typeface="+mn-lt"/>
              </a:rPr>
              <a:t>. </a:t>
            </a:r>
            <a:endParaRPr lang="it-IT" altLang="it-IT" sz="2800" dirty="0">
              <a:latin typeface="+mn-lt"/>
            </a:endParaRPr>
          </a:p>
        </p:txBody>
      </p:sp>
      <p:sp>
        <p:nvSpPr>
          <p:cNvPr id="3" name="Rectangle 6"/>
          <p:cNvSpPr>
            <a:spLocks noChangeArrowheads="1"/>
          </p:cNvSpPr>
          <p:nvPr/>
        </p:nvSpPr>
        <p:spPr bwMode="auto">
          <a:xfrm>
            <a:off x="107950" y="1304925"/>
            <a:ext cx="8928100" cy="5437188"/>
          </a:xfrm>
          <a:prstGeom prst="rect">
            <a:avLst/>
          </a:prstGeom>
          <a:solidFill>
            <a:srgbClr val="008080">
              <a:alpha val="20000"/>
            </a:srgbClr>
          </a:solidFill>
          <a:ln w="9525">
            <a:noFill/>
            <a:miter lim="800000"/>
            <a:headEnd/>
            <a:tailEnd/>
          </a:ln>
          <a:effectLst/>
        </p:spPr>
        <p:txBody>
          <a:bodyPr wrap="none" anchor="ctr"/>
          <a:lstStyle/>
          <a:p>
            <a:pPr>
              <a:defRPr/>
            </a:pPr>
            <a:endParaRPr lang="it-IT">
              <a:latin typeface="Arial" charset="0"/>
            </a:endParaRPr>
          </a:p>
        </p:txBody>
      </p:sp>
      <p:sp>
        <p:nvSpPr>
          <p:cNvPr id="32" name="Text Box 8"/>
          <p:cNvSpPr txBox="1">
            <a:spLocks noChangeArrowheads="1"/>
          </p:cNvSpPr>
          <p:nvPr/>
        </p:nvSpPr>
        <p:spPr bwMode="auto">
          <a:xfrm>
            <a:off x="476410" y="2348880"/>
            <a:ext cx="2655430" cy="276999"/>
          </a:xfrm>
          <a:prstGeom prst="rect">
            <a:avLst/>
          </a:prstGeom>
          <a:solidFill>
            <a:srgbClr val="008080"/>
          </a:solidFill>
          <a:ln>
            <a:noFill/>
          </a:ln>
          <a:effectLst/>
          <a:extLst/>
        </p:spPr>
        <p:txBody>
          <a:bodyPr wrap="square">
            <a:spAutoFit/>
          </a:bodyPr>
          <a:lstStyle/>
          <a:p>
            <a:pPr algn="just"/>
            <a:r>
              <a:rPr lang="it-IT" sz="1200" b="1" dirty="0" smtClean="0">
                <a:solidFill>
                  <a:schemeClr val="bg1"/>
                </a:solidFill>
              </a:rPr>
              <a:t>REGIONE</a:t>
            </a:r>
            <a:endParaRPr lang="it-IT" sz="1200" i="1" dirty="0">
              <a:solidFill>
                <a:schemeClr val="bg1"/>
              </a:solidFill>
            </a:endParaRPr>
          </a:p>
        </p:txBody>
      </p:sp>
      <p:sp>
        <p:nvSpPr>
          <p:cNvPr id="33" name="Text Box 8"/>
          <p:cNvSpPr txBox="1">
            <a:spLocks noChangeArrowheads="1"/>
          </p:cNvSpPr>
          <p:nvPr/>
        </p:nvSpPr>
        <p:spPr bwMode="auto">
          <a:xfrm>
            <a:off x="467544" y="2719953"/>
            <a:ext cx="2655430" cy="276999"/>
          </a:xfrm>
          <a:prstGeom prst="rect">
            <a:avLst/>
          </a:prstGeom>
          <a:solidFill>
            <a:srgbClr val="008080"/>
          </a:solidFill>
          <a:ln>
            <a:noFill/>
          </a:ln>
          <a:effectLst/>
          <a:extLst/>
        </p:spPr>
        <p:txBody>
          <a:bodyPr wrap="square">
            <a:spAutoFit/>
          </a:bodyPr>
          <a:lstStyle/>
          <a:p>
            <a:pPr algn="just"/>
            <a:r>
              <a:rPr lang="it-IT" sz="1200" b="1" dirty="0" smtClean="0">
                <a:solidFill>
                  <a:schemeClr val="bg1"/>
                </a:solidFill>
              </a:rPr>
              <a:t>GENIO CIVILE</a:t>
            </a:r>
            <a:endParaRPr lang="it-IT" sz="1200" i="1" dirty="0">
              <a:solidFill>
                <a:schemeClr val="bg1"/>
              </a:solidFill>
            </a:endParaRPr>
          </a:p>
        </p:txBody>
      </p:sp>
      <p:sp>
        <p:nvSpPr>
          <p:cNvPr id="34" name="Text Box 8"/>
          <p:cNvSpPr txBox="1">
            <a:spLocks noChangeArrowheads="1"/>
          </p:cNvSpPr>
          <p:nvPr/>
        </p:nvSpPr>
        <p:spPr bwMode="auto">
          <a:xfrm>
            <a:off x="467544" y="3068960"/>
            <a:ext cx="2655430" cy="276999"/>
          </a:xfrm>
          <a:prstGeom prst="rect">
            <a:avLst/>
          </a:prstGeom>
          <a:solidFill>
            <a:srgbClr val="008080"/>
          </a:solidFill>
          <a:ln>
            <a:noFill/>
          </a:ln>
          <a:effectLst/>
          <a:extLst/>
        </p:spPr>
        <p:txBody>
          <a:bodyPr wrap="square">
            <a:spAutoFit/>
          </a:bodyPr>
          <a:lstStyle/>
          <a:p>
            <a:pPr algn="just"/>
            <a:r>
              <a:rPr lang="it-IT" sz="1200" b="1" dirty="0" smtClean="0">
                <a:solidFill>
                  <a:schemeClr val="bg1"/>
                </a:solidFill>
              </a:rPr>
              <a:t>CONSORZIO DI BONIFICA</a:t>
            </a:r>
            <a:endParaRPr lang="it-IT" sz="1200" i="1" dirty="0">
              <a:solidFill>
                <a:schemeClr val="bg1"/>
              </a:solidFill>
            </a:endParaRPr>
          </a:p>
        </p:txBody>
      </p:sp>
      <p:sp>
        <p:nvSpPr>
          <p:cNvPr id="35" name="Text Box 8"/>
          <p:cNvSpPr txBox="1">
            <a:spLocks noChangeArrowheads="1"/>
          </p:cNvSpPr>
          <p:nvPr/>
        </p:nvSpPr>
        <p:spPr bwMode="auto">
          <a:xfrm>
            <a:off x="476411" y="4615968"/>
            <a:ext cx="2655430" cy="276999"/>
          </a:xfrm>
          <a:prstGeom prst="rect">
            <a:avLst/>
          </a:prstGeom>
          <a:solidFill>
            <a:srgbClr val="008080"/>
          </a:solidFill>
          <a:ln>
            <a:noFill/>
          </a:ln>
          <a:effectLst/>
          <a:extLst/>
        </p:spPr>
        <p:txBody>
          <a:bodyPr wrap="square">
            <a:spAutoFit/>
          </a:bodyPr>
          <a:lstStyle/>
          <a:p>
            <a:pPr algn="just"/>
            <a:r>
              <a:rPr lang="it-IT" sz="1200" b="1" dirty="0" smtClean="0">
                <a:solidFill>
                  <a:schemeClr val="bg1"/>
                </a:solidFill>
              </a:rPr>
              <a:t>REGIONE VENETO – Indice qualità QC</a:t>
            </a:r>
            <a:endParaRPr lang="it-IT" sz="1200" i="1" dirty="0">
              <a:solidFill>
                <a:schemeClr val="bg1"/>
              </a:solidFill>
            </a:endParaRPr>
          </a:p>
        </p:txBody>
      </p:sp>
      <p:sp>
        <p:nvSpPr>
          <p:cNvPr id="36" name="Text Box 8"/>
          <p:cNvSpPr txBox="1">
            <a:spLocks noChangeArrowheads="1"/>
          </p:cNvSpPr>
          <p:nvPr/>
        </p:nvSpPr>
        <p:spPr bwMode="auto">
          <a:xfrm>
            <a:off x="467545" y="4964975"/>
            <a:ext cx="2655430" cy="461665"/>
          </a:xfrm>
          <a:prstGeom prst="rect">
            <a:avLst/>
          </a:prstGeom>
          <a:solidFill>
            <a:srgbClr val="008080"/>
          </a:solidFill>
          <a:ln>
            <a:noFill/>
          </a:ln>
          <a:effectLst/>
          <a:extLst/>
        </p:spPr>
        <p:txBody>
          <a:bodyPr wrap="square">
            <a:spAutoFit/>
          </a:bodyPr>
          <a:lstStyle/>
          <a:p>
            <a:pPr algn="just"/>
            <a:r>
              <a:rPr lang="it-IT" sz="1200" b="1" dirty="0" smtClean="0">
                <a:solidFill>
                  <a:schemeClr val="bg1"/>
                </a:solidFill>
              </a:rPr>
              <a:t>U.P. CORDINAMENTO COMMISSIONI VAS - VINCA - NUVV</a:t>
            </a:r>
            <a:endParaRPr lang="it-IT" sz="1200" i="1" dirty="0">
              <a:solidFill>
                <a:schemeClr val="bg1"/>
              </a:solidFill>
            </a:endParaRPr>
          </a:p>
        </p:txBody>
      </p:sp>
      <p:sp>
        <p:nvSpPr>
          <p:cNvPr id="37" name="Text Box 8"/>
          <p:cNvSpPr txBox="1">
            <a:spLocks noChangeArrowheads="1"/>
          </p:cNvSpPr>
          <p:nvPr/>
        </p:nvSpPr>
        <p:spPr bwMode="auto">
          <a:xfrm>
            <a:off x="3635896" y="1844824"/>
            <a:ext cx="2088232" cy="276999"/>
          </a:xfrm>
          <a:prstGeom prst="rect">
            <a:avLst/>
          </a:prstGeom>
          <a:noFill/>
          <a:ln w="19050">
            <a:solidFill>
              <a:srgbClr val="008080"/>
            </a:solidFill>
          </a:ln>
          <a:effectLst/>
          <a:extLst/>
        </p:spPr>
        <p:txBody>
          <a:bodyPr wrap="square">
            <a:spAutoFit/>
          </a:bodyPr>
          <a:lstStyle/>
          <a:p>
            <a:pPr algn="ctr"/>
            <a:r>
              <a:rPr lang="it-IT" sz="1200" b="1" dirty="0" smtClean="0"/>
              <a:t>PROGETTO DI PIANO </a:t>
            </a:r>
            <a:endParaRPr lang="it-IT" sz="1200" i="1" dirty="0"/>
          </a:p>
        </p:txBody>
      </p:sp>
      <p:sp>
        <p:nvSpPr>
          <p:cNvPr id="39" name="Text Box 8"/>
          <p:cNvSpPr txBox="1">
            <a:spLocks noChangeArrowheads="1"/>
          </p:cNvSpPr>
          <p:nvPr/>
        </p:nvSpPr>
        <p:spPr bwMode="auto">
          <a:xfrm>
            <a:off x="3635897" y="3933056"/>
            <a:ext cx="2088232" cy="276999"/>
          </a:xfrm>
          <a:prstGeom prst="rect">
            <a:avLst/>
          </a:prstGeom>
          <a:noFill/>
          <a:ln w="19050">
            <a:solidFill>
              <a:srgbClr val="008080"/>
            </a:solidFill>
          </a:ln>
          <a:effectLst/>
          <a:extLst/>
        </p:spPr>
        <p:txBody>
          <a:bodyPr wrap="square">
            <a:spAutoFit/>
          </a:bodyPr>
          <a:lstStyle/>
          <a:p>
            <a:pPr algn="ctr"/>
            <a:r>
              <a:rPr lang="it-IT" sz="1200" b="1" dirty="0" smtClean="0"/>
              <a:t>ADOZIONE DEL PIANO</a:t>
            </a:r>
            <a:endParaRPr lang="it-IT" sz="1200" i="1" dirty="0"/>
          </a:p>
        </p:txBody>
      </p:sp>
      <p:sp>
        <p:nvSpPr>
          <p:cNvPr id="40" name="Text Box 8"/>
          <p:cNvSpPr txBox="1">
            <a:spLocks noChangeArrowheads="1"/>
          </p:cNvSpPr>
          <p:nvPr/>
        </p:nvSpPr>
        <p:spPr bwMode="auto">
          <a:xfrm>
            <a:off x="3635896" y="5775647"/>
            <a:ext cx="2088232" cy="461665"/>
          </a:xfrm>
          <a:prstGeom prst="rect">
            <a:avLst/>
          </a:prstGeom>
          <a:noFill/>
          <a:ln w="19050">
            <a:solidFill>
              <a:srgbClr val="008080"/>
            </a:solidFill>
          </a:ln>
          <a:effectLst/>
          <a:extLst/>
        </p:spPr>
        <p:txBody>
          <a:bodyPr wrap="square">
            <a:spAutoFit/>
          </a:bodyPr>
          <a:lstStyle/>
          <a:p>
            <a:pPr algn="ctr"/>
            <a:r>
              <a:rPr lang="it-IT" sz="1200" b="1" dirty="0" smtClean="0"/>
              <a:t>CONFERENZA DEI SERVIZI DI APPROVAZIONE</a:t>
            </a:r>
            <a:endParaRPr lang="it-IT" sz="1200" i="1" dirty="0"/>
          </a:p>
        </p:txBody>
      </p:sp>
      <p:sp>
        <p:nvSpPr>
          <p:cNvPr id="41" name="Text Box 8"/>
          <p:cNvSpPr txBox="1">
            <a:spLocks noChangeArrowheads="1"/>
          </p:cNvSpPr>
          <p:nvPr/>
        </p:nvSpPr>
        <p:spPr bwMode="auto">
          <a:xfrm>
            <a:off x="6165043" y="2566645"/>
            <a:ext cx="2367398" cy="646331"/>
          </a:xfrm>
          <a:prstGeom prst="rect">
            <a:avLst/>
          </a:prstGeom>
          <a:solidFill>
            <a:srgbClr val="008080"/>
          </a:solidFill>
          <a:ln>
            <a:noFill/>
          </a:ln>
          <a:effectLst/>
          <a:extLst/>
        </p:spPr>
        <p:txBody>
          <a:bodyPr wrap="square">
            <a:spAutoFit/>
          </a:bodyPr>
          <a:lstStyle/>
          <a:p>
            <a:pPr algn="just"/>
            <a:r>
              <a:rPr lang="it-IT" sz="1200" b="1" dirty="0" smtClean="0">
                <a:solidFill>
                  <a:schemeClr val="bg1"/>
                </a:solidFill>
              </a:rPr>
              <a:t>PROVINCIA SETTORE ECOLOGIA, AGRICOLTURA, URBANISTICA E VIABILITA’ </a:t>
            </a:r>
            <a:endParaRPr lang="it-IT" sz="1200" i="1" dirty="0">
              <a:solidFill>
                <a:schemeClr val="bg1"/>
              </a:solidFill>
            </a:endParaRPr>
          </a:p>
        </p:txBody>
      </p:sp>
      <p:sp>
        <p:nvSpPr>
          <p:cNvPr id="42" name="Text Box 8"/>
          <p:cNvSpPr txBox="1">
            <a:spLocks noChangeArrowheads="1"/>
          </p:cNvSpPr>
          <p:nvPr/>
        </p:nvSpPr>
        <p:spPr bwMode="auto">
          <a:xfrm>
            <a:off x="6156177" y="4880193"/>
            <a:ext cx="2367398" cy="276999"/>
          </a:xfrm>
          <a:prstGeom prst="rect">
            <a:avLst/>
          </a:prstGeom>
          <a:solidFill>
            <a:srgbClr val="008080"/>
          </a:solidFill>
          <a:ln>
            <a:noFill/>
          </a:ln>
          <a:effectLst/>
          <a:extLst/>
        </p:spPr>
        <p:txBody>
          <a:bodyPr wrap="square">
            <a:spAutoFit/>
          </a:bodyPr>
          <a:lstStyle/>
          <a:p>
            <a:pPr algn="just"/>
            <a:r>
              <a:rPr lang="it-IT" sz="1200" b="1" dirty="0" smtClean="0">
                <a:solidFill>
                  <a:schemeClr val="bg1"/>
                </a:solidFill>
              </a:rPr>
              <a:t>COMITATO TECNICO PROVINCIALE</a:t>
            </a:r>
            <a:endParaRPr lang="it-IT" sz="1200" i="1" dirty="0">
              <a:solidFill>
                <a:schemeClr val="bg1"/>
              </a:solidFill>
            </a:endParaRPr>
          </a:p>
        </p:txBody>
      </p:sp>
      <p:sp>
        <p:nvSpPr>
          <p:cNvPr id="43" name="Freccia in giù 42"/>
          <p:cNvSpPr/>
          <p:nvPr/>
        </p:nvSpPr>
        <p:spPr>
          <a:xfrm>
            <a:off x="4427984" y="2348881"/>
            <a:ext cx="504056" cy="1080120"/>
          </a:xfrm>
          <a:prstGeom prst="downArrow">
            <a:avLst/>
          </a:prstGeom>
          <a:solidFill>
            <a:srgbClr val="00808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accent2">
                  <a:lumMod val="60000"/>
                  <a:lumOff val="40000"/>
                </a:schemeClr>
              </a:solidFill>
            </a:endParaRPr>
          </a:p>
        </p:txBody>
      </p:sp>
      <p:sp>
        <p:nvSpPr>
          <p:cNvPr id="44" name="Freccia in giù 43"/>
          <p:cNvSpPr/>
          <p:nvPr/>
        </p:nvSpPr>
        <p:spPr>
          <a:xfrm>
            <a:off x="4427984" y="4684494"/>
            <a:ext cx="504056" cy="904746"/>
          </a:xfrm>
          <a:prstGeom prst="downArrow">
            <a:avLst/>
          </a:prstGeom>
          <a:solidFill>
            <a:srgbClr val="00808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45" name="Connettore 2 44"/>
          <p:cNvCxnSpPr/>
          <p:nvPr/>
        </p:nvCxnSpPr>
        <p:spPr>
          <a:xfrm flipH="1">
            <a:off x="3419872" y="2852936"/>
            <a:ext cx="792088" cy="0"/>
          </a:xfrm>
          <a:prstGeom prst="straightConnector1">
            <a:avLst/>
          </a:prstGeom>
          <a:ln w="28575">
            <a:solidFill>
              <a:srgbClr val="008080"/>
            </a:solidFill>
            <a:tailEnd type="arrow"/>
          </a:ln>
        </p:spPr>
        <p:style>
          <a:lnRef idx="1">
            <a:schemeClr val="accent1"/>
          </a:lnRef>
          <a:fillRef idx="0">
            <a:schemeClr val="accent1"/>
          </a:fillRef>
          <a:effectRef idx="0">
            <a:schemeClr val="accent1"/>
          </a:effectRef>
          <a:fontRef idx="minor">
            <a:schemeClr val="tx1"/>
          </a:fontRef>
        </p:style>
      </p:cxnSp>
      <p:cxnSp>
        <p:nvCxnSpPr>
          <p:cNvPr id="46" name="Connettore 2 45"/>
          <p:cNvCxnSpPr/>
          <p:nvPr/>
        </p:nvCxnSpPr>
        <p:spPr>
          <a:xfrm flipH="1">
            <a:off x="3419872" y="5013176"/>
            <a:ext cx="792088" cy="0"/>
          </a:xfrm>
          <a:prstGeom prst="straightConnector1">
            <a:avLst/>
          </a:prstGeom>
          <a:ln w="28575">
            <a:solidFill>
              <a:srgbClr val="008080"/>
            </a:solidFill>
            <a:tailEnd type="arrow"/>
          </a:ln>
        </p:spPr>
        <p:style>
          <a:lnRef idx="1">
            <a:schemeClr val="accent1"/>
          </a:lnRef>
          <a:fillRef idx="0">
            <a:schemeClr val="accent1"/>
          </a:fillRef>
          <a:effectRef idx="0">
            <a:schemeClr val="accent1"/>
          </a:effectRef>
          <a:fontRef idx="minor">
            <a:schemeClr val="tx1"/>
          </a:fontRef>
        </p:style>
      </p:cxnSp>
      <p:cxnSp>
        <p:nvCxnSpPr>
          <p:cNvPr id="47" name="Connettore 2 46"/>
          <p:cNvCxnSpPr/>
          <p:nvPr/>
        </p:nvCxnSpPr>
        <p:spPr>
          <a:xfrm>
            <a:off x="5148064" y="2852936"/>
            <a:ext cx="792088" cy="0"/>
          </a:xfrm>
          <a:prstGeom prst="straightConnector1">
            <a:avLst/>
          </a:prstGeom>
          <a:ln w="28575">
            <a:solidFill>
              <a:srgbClr val="008080"/>
            </a:solidFill>
            <a:tailEnd type="arrow"/>
          </a:ln>
        </p:spPr>
        <p:style>
          <a:lnRef idx="1">
            <a:schemeClr val="accent1"/>
          </a:lnRef>
          <a:fillRef idx="0">
            <a:schemeClr val="accent1"/>
          </a:fillRef>
          <a:effectRef idx="0">
            <a:schemeClr val="accent1"/>
          </a:effectRef>
          <a:fontRef idx="minor">
            <a:schemeClr val="tx1"/>
          </a:fontRef>
        </p:style>
      </p:cxnSp>
      <p:cxnSp>
        <p:nvCxnSpPr>
          <p:cNvPr id="48" name="Connettore 2 47"/>
          <p:cNvCxnSpPr/>
          <p:nvPr/>
        </p:nvCxnSpPr>
        <p:spPr>
          <a:xfrm>
            <a:off x="5148064" y="5013176"/>
            <a:ext cx="792088" cy="0"/>
          </a:xfrm>
          <a:prstGeom prst="straightConnector1">
            <a:avLst/>
          </a:prstGeom>
          <a:ln w="28575">
            <a:solidFill>
              <a:srgbClr val="00808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6650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8"/>
          <p:cNvSpPr txBox="1">
            <a:spLocks noChangeArrowheads="1"/>
          </p:cNvSpPr>
          <p:nvPr/>
        </p:nvSpPr>
        <p:spPr bwMode="auto">
          <a:xfrm>
            <a:off x="107950" y="188913"/>
            <a:ext cx="8928100" cy="1039812"/>
          </a:xfrm>
          <a:prstGeom prst="rect">
            <a:avLst/>
          </a:prstGeom>
          <a:solidFill>
            <a:srgbClr val="008080">
              <a:alpha val="40000"/>
            </a:srgbClr>
          </a:solidFill>
          <a:ln w="9525">
            <a:noFill/>
            <a:miter lim="800000"/>
            <a:headEnd/>
            <a:tailEnd/>
          </a:ln>
          <a:effectLst/>
        </p:spPr>
        <p:txBody>
          <a:bodyPr wrap="none" anchor="ctr"/>
          <a:lstStyle>
            <a:defPPr>
              <a:defRPr lang="it-IT"/>
            </a:defPPr>
            <a:lvl1pPr>
              <a:defRPr sz="2400" b="1">
                <a:latin typeface="Arial" charset="0"/>
              </a:defRPr>
            </a:lvl1pPr>
          </a:lstStyle>
          <a:p>
            <a:r>
              <a:rPr lang="it-IT" altLang="it-IT" sz="2800" dirty="0" smtClean="0">
                <a:latin typeface="+mn-lt"/>
              </a:rPr>
              <a:t>PROCEDIMENTI DI FORMAZIONE DEL P.A.T</a:t>
            </a:r>
            <a:r>
              <a:rPr lang="it-IT" altLang="it-IT" sz="2800" dirty="0" smtClean="0">
                <a:latin typeface="+mn-lt"/>
              </a:rPr>
              <a:t>. </a:t>
            </a:r>
            <a:endParaRPr lang="it-IT" altLang="it-IT" sz="2800" dirty="0">
              <a:latin typeface="+mn-lt"/>
            </a:endParaRPr>
          </a:p>
        </p:txBody>
      </p:sp>
      <p:sp>
        <p:nvSpPr>
          <p:cNvPr id="9" name="Rectangle 6"/>
          <p:cNvSpPr>
            <a:spLocks noChangeArrowheads="1"/>
          </p:cNvSpPr>
          <p:nvPr/>
        </p:nvSpPr>
        <p:spPr bwMode="auto">
          <a:xfrm>
            <a:off x="107950" y="1304925"/>
            <a:ext cx="8928100" cy="5437188"/>
          </a:xfrm>
          <a:prstGeom prst="rect">
            <a:avLst/>
          </a:prstGeom>
          <a:solidFill>
            <a:srgbClr val="008080">
              <a:alpha val="20000"/>
            </a:srgbClr>
          </a:solidFill>
          <a:ln w="9525">
            <a:noFill/>
            <a:miter lim="800000"/>
            <a:headEnd/>
            <a:tailEnd/>
          </a:ln>
          <a:effectLst/>
        </p:spPr>
        <p:txBody>
          <a:bodyPr wrap="none" anchor="ctr"/>
          <a:lstStyle/>
          <a:p>
            <a:pPr>
              <a:defRPr/>
            </a:pPr>
            <a:endParaRPr lang="it-IT">
              <a:latin typeface="Arial" charset="0"/>
            </a:endParaRPr>
          </a:p>
        </p:txBody>
      </p:sp>
      <p:sp>
        <p:nvSpPr>
          <p:cNvPr id="2" name="Text Box 15"/>
          <p:cNvSpPr txBox="1">
            <a:spLocks noChangeArrowheads="1"/>
          </p:cNvSpPr>
          <p:nvPr/>
        </p:nvSpPr>
        <p:spPr bwMode="auto">
          <a:xfrm>
            <a:off x="2092325" y="2778348"/>
            <a:ext cx="5327650" cy="323850"/>
          </a:xfrm>
          <a:prstGeom prst="rect">
            <a:avLst/>
          </a:prstGeom>
          <a:noFill/>
          <a:ln w="19050">
            <a:solidFill>
              <a:srgbClr val="1E4548"/>
            </a:solidFill>
            <a:miter lim="800000"/>
            <a:headEnd/>
            <a:tailEnd/>
          </a:ln>
          <a:effectLst/>
          <a:extLst>
            <a:ext uri="{909E8E84-426E-40DD-AFC4-6F175D3DCCD1}">
              <a14:hiddenFill xmlns:a14="http://schemas.microsoft.com/office/drawing/2010/main">
                <a:solidFill>
                  <a:schemeClr val="accent1">
                    <a:alpha val="80000"/>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it-IT" sz="1400" b="0"/>
              <a:t>adozione del documento programmatico preliminare</a:t>
            </a:r>
          </a:p>
        </p:txBody>
      </p:sp>
      <p:sp>
        <p:nvSpPr>
          <p:cNvPr id="3" name="Text Box 16"/>
          <p:cNvSpPr txBox="1">
            <a:spLocks noChangeArrowheads="1"/>
          </p:cNvSpPr>
          <p:nvPr/>
        </p:nvSpPr>
        <p:spPr bwMode="auto">
          <a:xfrm>
            <a:off x="2092325" y="3299048"/>
            <a:ext cx="5327650" cy="523220"/>
          </a:xfrm>
          <a:prstGeom prst="rect">
            <a:avLst/>
          </a:prstGeom>
          <a:noFill/>
          <a:ln w="19050">
            <a:solidFill>
              <a:srgbClr val="1E4548"/>
            </a:solidFill>
            <a:miter lim="800000"/>
            <a:headEnd/>
            <a:tailEnd/>
          </a:ln>
          <a:effectLst/>
          <a:extLst>
            <a:ext uri="{909E8E84-426E-40DD-AFC4-6F175D3DCCD1}">
              <a14:hiddenFill xmlns:a14="http://schemas.microsoft.com/office/drawing/2010/main">
                <a:solidFill>
                  <a:schemeClr val="accent1">
                    <a:alpha val="60001"/>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it-IT" sz="1400" b="0" dirty="0"/>
              <a:t>accordo di pianificazione </a:t>
            </a:r>
            <a:r>
              <a:rPr lang="it-IT" sz="1400" b="0" dirty="0" smtClean="0"/>
              <a:t>tra comune di Santa Lucia di Piave e Provincia di Treviso</a:t>
            </a:r>
            <a:endParaRPr lang="it-IT" sz="1400" b="0" dirty="0"/>
          </a:p>
        </p:txBody>
      </p:sp>
      <p:sp>
        <p:nvSpPr>
          <p:cNvPr id="4" name="Text Box 18"/>
          <p:cNvSpPr txBox="1">
            <a:spLocks noChangeArrowheads="1"/>
          </p:cNvSpPr>
          <p:nvPr/>
        </p:nvSpPr>
        <p:spPr bwMode="auto">
          <a:xfrm>
            <a:off x="2082800" y="4034060"/>
            <a:ext cx="5327650" cy="307777"/>
          </a:xfrm>
          <a:prstGeom prst="rect">
            <a:avLst/>
          </a:prstGeom>
          <a:noFill/>
          <a:ln w="19050">
            <a:solidFill>
              <a:srgbClr val="1E4548"/>
            </a:solidFill>
            <a:miter lim="800000"/>
            <a:headEnd/>
            <a:tailEnd/>
          </a:ln>
          <a:effectLst/>
          <a:extLst>
            <a:ext uri="{909E8E84-426E-40DD-AFC4-6F175D3DCCD1}">
              <a14:hiddenFill xmlns:a14="http://schemas.microsoft.com/office/drawing/2010/main">
                <a:solidFill>
                  <a:schemeClr val="accent1">
                    <a:alpha val="30000"/>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it-IT" sz="1400" b="0" dirty="0"/>
              <a:t>fase di informazione, consultazione e </a:t>
            </a:r>
            <a:r>
              <a:rPr lang="it-IT" sz="1400" b="0" dirty="0" smtClean="0"/>
              <a:t>ascolto</a:t>
            </a:r>
            <a:endParaRPr lang="it-IT" sz="1400" b="0" dirty="0"/>
          </a:p>
        </p:txBody>
      </p:sp>
      <p:sp>
        <p:nvSpPr>
          <p:cNvPr id="5" name="Text Box 19"/>
          <p:cNvSpPr txBox="1">
            <a:spLocks noChangeArrowheads="1"/>
          </p:cNvSpPr>
          <p:nvPr/>
        </p:nvSpPr>
        <p:spPr bwMode="auto">
          <a:xfrm>
            <a:off x="2092325" y="1776635"/>
            <a:ext cx="5327650" cy="798513"/>
          </a:xfrm>
          <a:prstGeom prst="rect">
            <a:avLst/>
          </a:prstGeom>
          <a:solidFill>
            <a:srgbClr val="1E4548">
              <a:alpha val="39999"/>
            </a:srgbClr>
          </a:solidFill>
          <a:ln w="19050">
            <a:solidFill>
              <a:srgbClr val="1E454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it-IT" sz="1800"/>
              <a:t>PROCEDIMENTO DI FORMAZIONE P.A.T.</a:t>
            </a:r>
          </a:p>
          <a:p>
            <a:pPr algn="ctr">
              <a:spcBef>
                <a:spcPct val="50000"/>
              </a:spcBef>
            </a:pPr>
            <a:r>
              <a:rPr lang="it-IT" sz="1800" i="1"/>
              <a:t>Passaggi svolti</a:t>
            </a:r>
          </a:p>
        </p:txBody>
      </p:sp>
      <p:sp>
        <p:nvSpPr>
          <p:cNvPr id="6" name="Text Box 20"/>
          <p:cNvSpPr txBox="1">
            <a:spLocks noChangeArrowheads="1"/>
          </p:cNvSpPr>
          <p:nvPr/>
        </p:nvSpPr>
        <p:spPr bwMode="auto">
          <a:xfrm>
            <a:off x="2092325" y="4548410"/>
            <a:ext cx="5327650" cy="642938"/>
          </a:xfrm>
          <a:prstGeom prst="rect">
            <a:avLst/>
          </a:prstGeom>
          <a:noFill/>
          <a:ln w="19050">
            <a:solidFill>
              <a:srgbClr val="1E4548"/>
            </a:solidFill>
            <a:miter lim="800000"/>
            <a:headEnd/>
            <a:tailEnd/>
          </a:ln>
          <a:effectLst/>
          <a:extLst>
            <a:ext uri="{909E8E84-426E-40DD-AFC4-6F175D3DCCD1}">
              <a14:hiddenFill xmlns:a14="http://schemas.microsoft.com/office/drawing/2010/main">
                <a:solidFill>
                  <a:schemeClr val="accent1">
                    <a:alpha val="30000"/>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it-IT" sz="1400" b="0"/>
              <a:t>DEFINIZIONE STRATEGIE DI PIANO CONDIVISE</a:t>
            </a:r>
          </a:p>
          <a:p>
            <a:pPr algn="ctr">
              <a:spcBef>
                <a:spcPct val="50000"/>
              </a:spcBef>
            </a:pPr>
            <a:r>
              <a:rPr lang="it-IT" sz="1400" b="0"/>
              <a:t>elaborazione documenti e tavole di piano</a:t>
            </a:r>
            <a:endParaRPr lang="it-IT" sz="1400" b="0" i="1"/>
          </a:p>
        </p:txBody>
      </p:sp>
      <p:sp>
        <p:nvSpPr>
          <p:cNvPr id="7" name="Text Box 22"/>
          <p:cNvSpPr txBox="1">
            <a:spLocks noChangeArrowheads="1"/>
          </p:cNvSpPr>
          <p:nvPr/>
        </p:nvSpPr>
        <p:spPr bwMode="auto">
          <a:xfrm>
            <a:off x="2090738" y="5337398"/>
            <a:ext cx="5327650" cy="323850"/>
          </a:xfrm>
          <a:prstGeom prst="rect">
            <a:avLst/>
          </a:prstGeom>
          <a:noFill/>
          <a:ln w="19050">
            <a:solidFill>
              <a:srgbClr val="1E4548"/>
            </a:solidFill>
            <a:miter lim="800000"/>
            <a:headEnd/>
            <a:tailEnd/>
          </a:ln>
          <a:effectLst/>
          <a:extLst>
            <a:ext uri="{909E8E84-426E-40DD-AFC4-6F175D3DCCD1}">
              <a14:hiddenFill xmlns:a14="http://schemas.microsoft.com/office/drawing/2010/main">
                <a:solidFill>
                  <a:schemeClr val="accent1">
                    <a:alpha val="30000"/>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it-IT" sz="1400" b="0"/>
              <a:t>acquisizione pareri enti competenti</a:t>
            </a:r>
            <a:endParaRPr lang="it-IT" sz="1400" b="0" i="1"/>
          </a:p>
        </p:txBody>
      </p:sp>
    </p:spTree>
    <p:extLst>
      <p:ext uri="{BB962C8B-B14F-4D97-AF65-F5344CB8AC3E}">
        <p14:creationId xmlns:p14="http://schemas.microsoft.com/office/powerpoint/2010/main" val="12573801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8"/>
          <p:cNvSpPr txBox="1">
            <a:spLocks noChangeArrowheads="1"/>
          </p:cNvSpPr>
          <p:nvPr/>
        </p:nvSpPr>
        <p:spPr bwMode="auto">
          <a:xfrm>
            <a:off x="107950" y="188913"/>
            <a:ext cx="8928100" cy="1039812"/>
          </a:xfrm>
          <a:prstGeom prst="rect">
            <a:avLst/>
          </a:prstGeom>
          <a:solidFill>
            <a:srgbClr val="008080">
              <a:alpha val="40000"/>
            </a:srgbClr>
          </a:solidFill>
          <a:ln w="9525">
            <a:noFill/>
            <a:miter lim="800000"/>
            <a:headEnd/>
            <a:tailEnd/>
          </a:ln>
          <a:effectLst/>
        </p:spPr>
        <p:txBody>
          <a:bodyPr wrap="none" anchor="ctr"/>
          <a:lstStyle>
            <a:defPPr>
              <a:defRPr lang="it-IT"/>
            </a:defPPr>
            <a:lvl1pPr>
              <a:defRPr sz="2400" b="1">
                <a:latin typeface="Arial" charset="0"/>
              </a:defRPr>
            </a:lvl1pPr>
          </a:lstStyle>
          <a:p>
            <a:r>
              <a:rPr lang="it-IT" altLang="it-IT" sz="2800" dirty="0" smtClean="0">
                <a:latin typeface="+mn-lt"/>
              </a:rPr>
              <a:t>PROCEDIMENTI DI FORMAZIONE DEL P.A.T</a:t>
            </a:r>
            <a:r>
              <a:rPr lang="it-IT" altLang="it-IT" sz="2800" dirty="0" smtClean="0">
                <a:latin typeface="+mn-lt"/>
              </a:rPr>
              <a:t>. </a:t>
            </a:r>
            <a:endParaRPr lang="it-IT" altLang="it-IT" sz="2800" dirty="0">
              <a:latin typeface="+mn-lt"/>
            </a:endParaRPr>
          </a:p>
        </p:txBody>
      </p:sp>
      <p:sp>
        <p:nvSpPr>
          <p:cNvPr id="3" name="Rectangle 6"/>
          <p:cNvSpPr>
            <a:spLocks noChangeArrowheads="1"/>
          </p:cNvSpPr>
          <p:nvPr/>
        </p:nvSpPr>
        <p:spPr bwMode="auto">
          <a:xfrm>
            <a:off x="107950" y="1304925"/>
            <a:ext cx="8928100" cy="5437188"/>
          </a:xfrm>
          <a:prstGeom prst="rect">
            <a:avLst/>
          </a:prstGeom>
          <a:solidFill>
            <a:srgbClr val="008080">
              <a:alpha val="20000"/>
            </a:srgbClr>
          </a:solidFill>
          <a:ln w="9525">
            <a:noFill/>
            <a:miter lim="800000"/>
            <a:headEnd/>
            <a:tailEnd/>
          </a:ln>
          <a:effectLst/>
        </p:spPr>
        <p:txBody>
          <a:bodyPr wrap="none" anchor="ctr"/>
          <a:lstStyle/>
          <a:p>
            <a:pPr>
              <a:defRPr/>
            </a:pPr>
            <a:endParaRPr lang="it-IT">
              <a:latin typeface="Arial" charset="0"/>
            </a:endParaRPr>
          </a:p>
        </p:txBody>
      </p:sp>
      <p:sp>
        <p:nvSpPr>
          <p:cNvPr id="4" name="Text Box 18"/>
          <p:cNvSpPr txBox="1">
            <a:spLocks noChangeArrowheads="1"/>
          </p:cNvSpPr>
          <p:nvPr/>
        </p:nvSpPr>
        <p:spPr bwMode="auto">
          <a:xfrm>
            <a:off x="2082800" y="2601366"/>
            <a:ext cx="5327650" cy="307777"/>
          </a:xfrm>
          <a:prstGeom prst="rect">
            <a:avLst/>
          </a:prstGeom>
          <a:noFill/>
          <a:ln w="19050">
            <a:solidFill>
              <a:srgbClr val="1E4548"/>
            </a:solidFill>
            <a:miter lim="800000"/>
            <a:headEnd/>
            <a:tailEnd/>
          </a:ln>
          <a:effectLst/>
          <a:extLst>
            <a:ext uri="{909E8E84-426E-40DD-AFC4-6F175D3DCCD1}">
              <a14:hiddenFill xmlns:a14="http://schemas.microsoft.com/office/drawing/2010/main">
                <a:solidFill>
                  <a:srgbClr val="339966">
                    <a:alpha val="8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it-IT" sz="1400" b="0"/>
              <a:t>Adozione del Consiglio Comunale</a:t>
            </a:r>
          </a:p>
        </p:txBody>
      </p:sp>
      <p:sp>
        <p:nvSpPr>
          <p:cNvPr id="5" name="Text Box 19"/>
          <p:cNvSpPr txBox="1">
            <a:spLocks noChangeArrowheads="1"/>
          </p:cNvSpPr>
          <p:nvPr/>
        </p:nvSpPr>
        <p:spPr bwMode="auto">
          <a:xfrm>
            <a:off x="2082800" y="3041104"/>
            <a:ext cx="5327650" cy="523220"/>
          </a:xfrm>
          <a:prstGeom prst="rect">
            <a:avLst/>
          </a:prstGeom>
          <a:noFill/>
          <a:ln w="19050" algn="ctr">
            <a:solidFill>
              <a:srgbClr val="1E4548"/>
            </a:solidFill>
            <a:miter lim="800000"/>
            <a:headEnd/>
            <a:tailEnd/>
          </a:ln>
          <a:effectLst/>
          <a:extLst>
            <a:ext uri="{909E8E84-426E-40DD-AFC4-6F175D3DCCD1}">
              <a14:hiddenFill xmlns:a14="http://schemas.microsoft.com/office/drawing/2010/main">
                <a:solidFill>
                  <a:srgbClr val="339966">
                    <a:alpha val="8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it-IT" sz="1400" b="0"/>
              <a:t>Pubblicazione + Osservazioni                                                                               30 giorni + 30 giorni</a:t>
            </a:r>
          </a:p>
        </p:txBody>
      </p:sp>
      <p:sp>
        <p:nvSpPr>
          <p:cNvPr id="6" name="Text Box 20"/>
          <p:cNvSpPr txBox="1">
            <a:spLocks noChangeArrowheads="1"/>
          </p:cNvSpPr>
          <p:nvPr/>
        </p:nvSpPr>
        <p:spPr bwMode="auto">
          <a:xfrm>
            <a:off x="2082800" y="3691979"/>
            <a:ext cx="5327650" cy="307777"/>
          </a:xfrm>
          <a:prstGeom prst="rect">
            <a:avLst/>
          </a:prstGeom>
          <a:noFill/>
          <a:ln w="19050" algn="ctr">
            <a:solidFill>
              <a:srgbClr val="1E4548"/>
            </a:solidFill>
            <a:miter lim="800000"/>
            <a:headEnd/>
            <a:tailEnd/>
          </a:ln>
          <a:effectLst/>
          <a:extLst>
            <a:ext uri="{909E8E84-426E-40DD-AFC4-6F175D3DCCD1}">
              <a14:hiddenFill xmlns:a14="http://schemas.microsoft.com/office/drawing/2010/main">
                <a:solidFill>
                  <a:srgbClr val="339966">
                    <a:alpha val="8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it-IT" sz="1400" b="0" dirty="0"/>
              <a:t>Approvazione V.A.S.</a:t>
            </a:r>
          </a:p>
        </p:txBody>
      </p:sp>
      <p:sp>
        <p:nvSpPr>
          <p:cNvPr id="7" name="Text Box 21"/>
          <p:cNvSpPr txBox="1">
            <a:spLocks noChangeArrowheads="1"/>
          </p:cNvSpPr>
          <p:nvPr/>
        </p:nvSpPr>
        <p:spPr bwMode="auto">
          <a:xfrm>
            <a:off x="2082800" y="4138066"/>
            <a:ext cx="5327650" cy="307777"/>
          </a:xfrm>
          <a:prstGeom prst="rect">
            <a:avLst/>
          </a:prstGeom>
          <a:noFill/>
          <a:ln w="19050" algn="ctr">
            <a:solidFill>
              <a:srgbClr val="1E4548"/>
            </a:solidFill>
            <a:miter lim="800000"/>
            <a:headEnd/>
            <a:tailEnd/>
          </a:ln>
          <a:effectLst/>
          <a:extLst>
            <a:ext uri="{909E8E84-426E-40DD-AFC4-6F175D3DCCD1}">
              <a14:hiddenFill xmlns:a14="http://schemas.microsoft.com/office/drawing/2010/main">
                <a:solidFill>
                  <a:srgbClr val="339966">
                    <a:alpha val="8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it-IT" sz="1400" b="0"/>
              <a:t>Validazione Quadro conoscitivo</a:t>
            </a:r>
          </a:p>
        </p:txBody>
      </p:sp>
      <p:sp>
        <p:nvSpPr>
          <p:cNvPr id="8" name="Text Box 22"/>
          <p:cNvSpPr txBox="1">
            <a:spLocks noChangeArrowheads="1"/>
          </p:cNvSpPr>
          <p:nvPr/>
        </p:nvSpPr>
        <p:spPr bwMode="auto">
          <a:xfrm>
            <a:off x="2082800" y="4585741"/>
            <a:ext cx="5327650" cy="307777"/>
          </a:xfrm>
          <a:prstGeom prst="rect">
            <a:avLst/>
          </a:prstGeom>
          <a:noFill/>
          <a:ln w="19050" algn="ctr">
            <a:solidFill>
              <a:srgbClr val="1E4548"/>
            </a:solidFill>
            <a:miter lim="800000"/>
            <a:headEnd/>
            <a:tailEnd/>
          </a:ln>
          <a:effectLst/>
          <a:extLst>
            <a:ext uri="{909E8E84-426E-40DD-AFC4-6F175D3DCCD1}">
              <a14:hiddenFill xmlns:a14="http://schemas.microsoft.com/office/drawing/2010/main">
                <a:solidFill>
                  <a:srgbClr val="339966">
                    <a:alpha val="8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it-IT" sz="1400" b="0"/>
              <a:t>Convocazione Conferenza Servizi per valutazione osservazioni</a:t>
            </a:r>
          </a:p>
        </p:txBody>
      </p:sp>
      <p:sp>
        <p:nvSpPr>
          <p:cNvPr id="9" name="Text Box 23"/>
          <p:cNvSpPr txBox="1">
            <a:spLocks noChangeArrowheads="1"/>
          </p:cNvSpPr>
          <p:nvPr/>
        </p:nvSpPr>
        <p:spPr bwMode="auto">
          <a:xfrm>
            <a:off x="2082800" y="5038179"/>
            <a:ext cx="5327650" cy="523220"/>
          </a:xfrm>
          <a:prstGeom prst="rect">
            <a:avLst/>
          </a:prstGeom>
          <a:noFill/>
          <a:ln w="19050" algn="ctr">
            <a:solidFill>
              <a:srgbClr val="1E4548"/>
            </a:solidFill>
            <a:miter lim="800000"/>
            <a:headEnd/>
            <a:tailEnd/>
          </a:ln>
          <a:effectLst/>
          <a:extLst>
            <a:ext uri="{909E8E84-426E-40DD-AFC4-6F175D3DCCD1}">
              <a14:hiddenFill xmlns:a14="http://schemas.microsoft.com/office/drawing/2010/main">
                <a:solidFill>
                  <a:srgbClr val="339966">
                    <a:alpha val="8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it-IT" sz="1400" b="0"/>
              <a:t>Qualora si riscontri il consenso del Comune e della Provincia il piano si intende approvato ed è ratificato dalla Giunta Provinciale</a:t>
            </a:r>
          </a:p>
        </p:txBody>
      </p:sp>
      <p:sp>
        <p:nvSpPr>
          <p:cNvPr id="10" name="Text Box 24"/>
          <p:cNvSpPr txBox="1">
            <a:spLocks noChangeArrowheads="1"/>
          </p:cNvSpPr>
          <p:nvPr/>
        </p:nvSpPr>
        <p:spPr bwMode="auto">
          <a:xfrm>
            <a:off x="2082800" y="1599654"/>
            <a:ext cx="5327650" cy="630942"/>
          </a:xfrm>
          <a:prstGeom prst="rect">
            <a:avLst/>
          </a:prstGeom>
          <a:solidFill>
            <a:srgbClr val="1E4548">
              <a:alpha val="50000"/>
            </a:srgbClr>
          </a:solidFill>
          <a:ln w="19050">
            <a:solidFill>
              <a:srgbClr val="1E454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it-IT" sz="1400"/>
              <a:t>PROCEDIMENTO DI FORMAZIONE P.A.T</a:t>
            </a:r>
          </a:p>
          <a:p>
            <a:pPr algn="ctr">
              <a:spcBef>
                <a:spcPct val="50000"/>
              </a:spcBef>
            </a:pPr>
            <a:r>
              <a:rPr lang="it-IT" sz="1400" i="1"/>
              <a:t>Prossimi passaggi</a:t>
            </a:r>
            <a:r>
              <a:rPr lang="it-IT" sz="1400"/>
              <a:t> </a:t>
            </a:r>
          </a:p>
        </p:txBody>
      </p:sp>
      <p:sp>
        <p:nvSpPr>
          <p:cNvPr id="11" name="Text Box 25"/>
          <p:cNvSpPr txBox="1">
            <a:spLocks noChangeArrowheads="1"/>
          </p:cNvSpPr>
          <p:nvPr/>
        </p:nvSpPr>
        <p:spPr bwMode="auto">
          <a:xfrm>
            <a:off x="2082800" y="5689054"/>
            <a:ext cx="5327650" cy="738664"/>
          </a:xfrm>
          <a:prstGeom prst="rect">
            <a:avLst/>
          </a:prstGeom>
          <a:noFill/>
          <a:ln w="19050" algn="ctr">
            <a:solidFill>
              <a:srgbClr val="1E4548"/>
            </a:solidFill>
            <a:miter lim="800000"/>
            <a:headEnd/>
            <a:tailEnd/>
          </a:ln>
          <a:effectLst/>
          <a:extLst>
            <a:ext uri="{909E8E84-426E-40DD-AFC4-6F175D3DCCD1}">
              <a14:hiddenFill xmlns:a14="http://schemas.microsoft.com/office/drawing/2010/main">
                <a:solidFill>
                  <a:srgbClr val="339966">
                    <a:alpha val="8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it-IT" sz="1400" b="0" dirty="0"/>
              <a:t>Il piano diventa efficace quindici giorni dopo la sua pubblicazione nel B.U.R. da effettuarsi a cura della </a:t>
            </a:r>
            <a:r>
              <a:rPr lang="it-IT" sz="1400" b="0" dirty="0" smtClean="0"/>
              <a:t>Provincia </a:t>
            </a:r>
            <a:r>
              <a:rPr lang="it-IT" sz="1400" b="0" dirty="0"/>
              <a:t>ed ha validità a tempo indeterminato</a:t>
            </a:r>
          </a:p>
        </p:txBody>
      </p:sp>
    </p:spTree>
    <p:extLst>
      <p:ext uri="{BB962C8B-B14F-4D97-AF65-F5344CB8AC3E}">
        <p14:creationId xmlns:p14="http://schemas.microsoft.com/office/powerpoint/2010/main" val="16410358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8"/>
          <p:cNvSpPr txBox="1">
            <a:spLocks noChangeArrowheads="1"/>
          </p:cNvSpPr>
          <p:nvPr/>
        </p:nvSpPr>
        <p:spPr bwMode="auto">
          <a:xfrm>
            <a:off x="107950" y="188913"/>
            <a:ext cx="8928100" cy="1039812"/>
          </a:xfrm>
          <a:prstGeom prst="rect">
            <a:avLst/>
          </a:prstGeom>
          <a:solidFill>
            <a:srgbClr val="008080">
              <a:alpha val="40000"/>
            </a:srgbClr>
          </a:solidFill>
          <a:ln w="9525">
            <a:noFill/>
            <a:miter lim="800000"/>
            <a:headEnd/>
            <a:tailEnd/>
          </a:ln>
          <a:effectLst/>
        </p:spPr>
        <p:txBody>
          <a:bodyPr wrap="none" anchor="ctr"/>
          <a:lstStyle>
            <a:defPPr>
              <a:defRPr lang="it-IT"/>
            </a:defPPr>
            <a:lvl1pPr>
              <a:defRPr sz="2400" b="1">
                <a:latin typeface="Arial" charset="0"/>
              </a:defRPr>
            </a:lvl1pPr>
          </a:lstStyle>
          <a:p>
            <a:r>
              <a:rPr lang="it-IT" altLang="it-IT" dirty="0" smtClean="0"/>
              <a:t>CARTA </a:t>
            </a:r>
            <a:r>
              <a:rPr lang="it-IT" altLang="it-IT" dirty="0" smtClean="0"/>
              <a:t>DEI VINCOLI</a:t>
            </a:r>
            <a:endParaRPr lang="it-IT" altLang="it-IT" dirty="0"/>
          </a:p>
        </p:txBody>
      </p:sp>
      <p:sp>
        <p:nvSpPr>
          <p:cNvPr id="3" name="Rectangle 6"/>
          <p:cNvSpPr>
            <a:spLocks noChangeArrowheads="1"/>
          </p:cNvSpPr>
          <p:nvPr/>
        </p:nvSpPr>
        <p:spPr bwMode="auto">
          <a:xfrm>
            <a:off x="107950" y="1304925"/>
            <a:ext cx="8928100" cy="5437188"/>
          </a:xfrm>
          <a:prstGeom prst="rect">
            <a:avLst/>
          </a:prstGeom>
          <a:solidFill>
            <a:srgbClr val="008080">
              <a:alpha val="20000"/>
            </a:srgbClr>
          </a:solidFill>
          <a:ln w="9525">
            <a:noFill/>
            <a:miter lim="800000"/>
            <a:headEnd/>
            <a:tailEnd/>
          </a:ln>
          <a:effectLst/>
        </p:spPr>
        <p:txBody>
          <a:bodyPr wrap="none" anchor="ctr"/>
          <a:lstStyle/>
          <a:p>
            <a:pPr>
              <a:defRPr/>
            </a:pPr>
            <a:endParaRPr lang="it-IT">
              <a:latin typeface="Arial" charset="0"/>
            </a:endParaRPr>
          </a:p>
        </p:txBody>
      </p:sp>
      <p:sp>
        <p:nvSpPr>
          <p:cNvPr id="7" name="Text Box 8"/>
          <p:cNvSpPr txBox="1">
            <a:spLocks noChangeArrowheads="1"/>
          </p:cNvSpPr>
          <p:nvPr/>
        </p:nvSpPr>
        <p:spPr bwMode="auto">
          <a:xfrm>
            <a:off x="143948" y="1373042"/>
            <a:ext cx="4038600" cy="2031325"/>
          </a:xfrm>
          <a:prstGeom prst="rect">
            <a:avLst/>
          </a:prstGeom>
          <a:noFill/>
          <a:ln w="19050"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it-IT" sz="1400" dirty="0"/>
              <a:t>E una carta di carattere ricognitivo che rappresenta le parti del territorio e gli edifici e complessi di edifici sottoposti a vincoli derivanti da disposizioni legislative e normative di varia natura, nonché le principali prescrizioni derivanti dalla pianificazione sovraordinata vigente. E' per sua natura una carta soggetta a successive modifiche ed integrazioni per adeguarsi al mutare e all'aggiornarsi dei vincoli normativi posti all'utilizzazione del territorio.</a:t>
            </a:r>
            <a:endParaRPr lang="it-IT" altLang="it-IT" sz="1400" dirty="0"/>
          </a:p>
        </p:txBody>
      </p:sp>
      <p:sp>
        <p:nvSpPr>
          <p:cNvPr id="9" name="Text Box 23"/>
          <p:cNvSpPr txBox="1">
            <a:spLocks noChangeArrowheads="1"/>
          </p:cNvSpPr>
          <p:nvPr/>
        </p:nvSpPr>
        <p:spPr bwMode="auto">
          <a:xfrm>
            <a:off x="270948" y="3404367"/>
            <a:ext cx="3784600" cy="3216265"/>
          </a:xfrm>
          <a:prstGeom prst="rect">
            <a:avLst/>
          </a:prstGeom>
          <a:noFill/>
          <a:ln>
            <a:noFill/>
          </a:ln>
          <a:effectLst/>
          <a:extLst>
            <a:ext uri="{909E8E84-426E-40DD-AFC4-6F175D3DCCD1}">
              <a14:hiddenFill xmlns:a14="http://schemas.microsoft.com/office/drawing/2010/main">
                <a:solidFill>
                  <a:srgbClr val="808000"/>
                </a:solidFill>
              </a14:hiddenFill>
            </a:ext>
            <a:ext uri="{91240B29-F687-4F45-9708-019B960494DF}">
              <a14:hiddenLine xmlns:a14="http://schemas.microsoft.com/office/drawing/2010/main" w="38100" algn="ctr">
                <a:solidFill>
                  <a:srgbClr val="9900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sz="1200" b="1">
                <a:solidFill>
                  <a:schemeClr val="tx1"/>
                </a:solidFill>
                <a:latin typeface="Arial" charset="0"/>
              </a:defRPr>
            </a:lvl1pPr>
            <a:lvl2pPr marL="800100" indent="-342900" eaLnBrk="0" hangingPunct="0">
              <a:defRPr sz="1200" b="1">
                <a:solidFill>
                  <a:schemeClr val="tx1"/>
                </a:solidFill>
                <a:latin typeface="Arial" charset="0"/>
              </a:defRPr>
            </a:lvl2pPr>
            <a:lvl3pPr marL="1257300" indent="-342900" eaLnBrk="0" hangingPunct="0">
              <a:defRPr sz="1200" b="1">
                <a:solidFill>
                  <a:schemeClr val="tx1"/>
                </a:solidFill>
                <a:latin typeface="Arial" charset="0"/>
              </a:defRPr>
            </a:lvl3pPr>
            <a:lvl4pPr marL="1714500" indent="-342900" eaLnBrk="0" hangingPunct="0">
              <a:defRPr sz="1200" b="1">
                <a:solidFill>
                  <a:schemeClr val="tx1"/>
                </a:solidFill>
                <a:latin typeface="Arial" charset="0"/>
              </a:defRPr>
            </a:lvl4pPr>
            <a:lvl5pPr marL="2171700" indent="-342900" eaLnBrk="0" hangingPunct="0">
              <a:defRPr sz="1200" b="1">
                <a:solidFill>
                  <a:schemeClr val="tx1"/>
                </a:solidFill>
                <a:latin typeface="Arial" charset="0"/>
              </a:defRPr>
            </a:lvl5pPr>
            <a:lvl6pPr marL="2628900" indent="-342900" eaLnBrk="0" fontAlgn="base" hangingPunct="0">
              <a:spcBef>
                <a:spcPct val="0"/>
              </a:spcBef>
              <a:spcAft>
                <a:spcPct val="0"/>
              </a:spcAft>
              <a:defRPr sz="1200" b="1">
                <a:solidFill>
                  <a:schemeClr val="tx1"/>
                </a:solidFill>
                <a:latin typeface="Arial" charset="0"/>
              </a:defRPr>
            </a:lvl6pPr>
            <a:lvl7pPr marL="3086100" indent="-342900" eaLnBrk="0" fontAlgn="base" hangingPunct="0">
              <a:spcBef>
                <a:spcPct val="0"/>
              </a:spcBef>
              <a:spcAft>
                <a:spcPct val="0"/>
              </a:spcAft>
              <a:defRPr sz="1200" b="1">
                <a:solidFill>
                  <a:schemeClr val="tx1"/>
                </a:solidFill>
                <a:latin typeface="Arial" charset="0"/>
              </a:defRPr>
            </a:lvl7pPr>
            <a:lvl8pPr marL="3543300" indent="-342900" eaLnBrk="0" fontAlgn="base" hangingPunct="0">
              <a:spcBef>
                <a:spcPct val="0"/>
              </a:spcBef>
              <a:spcAft>
                <a:spcPct val="0"/>
              </a:spcAft>
              <a:defRPr sz="1200" b="1">
                <a:solidFill>
                  <a:schemeClr val="tx1"/>
                </a:solidFill>
                <a:latin typeface="Arial" charset="0"/>
              </a:defRPr>
            </a:lvl8pPr>
            <a:lvl9pPr marL="4000500" indent="-342900" eaLnBrk="0" fontAlgn="base" hangingPunct="0">
              <a:spcBef>
                <a:spcPct val="0"/>
              </a:spcBef>
              <a:spcAft>
                <a:spcPct val="0"/>
              </a:spcAft>
              <a:defRPr sz="1200" b="1">
                <a:solidFill>
                  <a:schemeClr val="tx1"/>
                </a:solidFill>
                <a:latin typeface="Arial" charset="0"/>
              </a:defRPr>
            </a:lvl9pPr>
          </a:lstStyle>
          <a:p>
            <a:pPr marL="0" indent="0" algn="just" eaLnBrk="1" hangingPunct="1">
              <a:spcBef>
                <a:spcPct val="50000"/>
              </a:spcBef>
            </a:pPr>
            <a:r>
              <a:rPr lang="it-IT" altLang="it-IT" sz="1400" b="0" dirty="0" smtClean="0">
                <a:latin typeface="+mj-lt"/>
              </a:rPr>
              <a:t>Alcuni vincoli individuati</a:t>
            </a:r>
          </a:p>
          <a:p>
            <a:pPr algn="just" eaLnBrk="1" hangingPunct="1">
              <a:spcBef>
                <a:spcPct val="50000"/>
              </a:spcBef>
              <a:buFont typeface="Wingdings" pitchFamily="2" charset="2"/>
              <a:buChar char="§"/>
            </a:pPr>
            <a:r>
              <a:rPr lang="it-IT" altLang="it-IT" sz="1400" b="0" dirty="0" smtClean="0">
                <a:latin typeface="+mj-lt"/>
              </a:rPr>
              <a:t>vincolo </a:t>
            </a:r>
            <a:r>
              <a:rPr lang="it-IT" altLang="it-IT" sz="1400" b="0" dirty="0">
                <a:latin typeface="+mj-lt"/>
              </a:rPr>
              <a:t>paesaggistico - corsi d’acqua</a:t>
            </a:r>
          </a:p>
          <a:p>
            <a:pPr algn="just" eaLnBrk="1" hangingPunct="1">
              <a:spcBef>
                <a:spcPct val="50000"/>
              </a:spcBef>
              <a:buFont typeface="Wingdings" pitchFamily="2" charset="2"/>
              <a:buChar char="§"/>
            </a:pPr>
            <a:r>
              <a:rPr lang="it-IT" altLang="it-IT" sz="1400" b="0" dirty="0">
                <a:latin typeface="+mj-lt"/>
              </a:rPr>
              <a:t>vincolo paesaggistico - Zone boscate</a:t>
            </a:r>
          </a:p>
          <a:p>
            <a:pPr algn="just" eaLnBrk="1" hangingPunct="1">
              <a:spcBef>
                <a:spcPct val="50000"/>
              </a:spcBef>
              <a:buFont typeface="Wingdings" pitchFamily="2" charset="2"/>
              <a:buChar char="§"/>
            </a:pPr>
            <a:r>
              <a:rPr lang="it-IT" altLang="it-IT" sz="1400" b="0" dirty="0" smtClean="0">
                <a:latin typeface="+mj-lt"/>
              </a:rPr>
              <a:t>vincolo </a:t>
            </a:r>
            <a:r>
              <a:rPr lang="it-IT" altLang="it-IT" sz="1400" b="0" dirty="0">
                <a:latin typeface="+mj-lt"/>
              </a:rPr>
              <a:t>monumentale-Edifici/Pertinenze</a:t>
            </a:r>
          </a:p>
          <a:p>
            <a:pPr algn="just" eaLnBrk="1" hangingPunct="1">
              <a:spcBef>
                <a:spcPct val="50000"/>
              </a:spcBef>
              <a:buFont typeface="Wingdings" pitchFamily="2" charset="2"/>
              <a:buChar char="§"/>
            </a:pPr>
            <a:r>
              <a:rPr lang="it-IT" altLang="it-IT" sz="1400" b="0" dirty="0" smtClean="0">
                <a:latin typeface="+mj-lt"/>
              </a:rPr>
              <a:t>Rete </a:t>
            </a:r>
            <a:r>
              <a:rPr lang="it-IT" altLang="it-IT" sz="1400" b="0" dirty="0">
                <a:latin typeface="+mj-lt"/>
              </a:rPr>
              <a:t>Natura 2000 </a:t>
            </a:r>
          </a:p>
          <a:p>
            <a:pPr algn="just" eaLnBrk="1" hangingPunct="1">
              <a:spcBef>
                <a:spcPct val="50000"/>
              </a:spcBef>
              <a:buFont typeface="Wingdings" pitchFamily="2" charset="2"/>
              <a:buChar char="§"/>
            </a:pPr>
            <a:r>
              <a:rPr lang="it-IT" altLang="it-IT" sz="1400" b="0" dirty="0" smtClean="0">
                <a:latin typeface="+mj-lt"/>
              </a:rPr>
              <a:t>centri </a:t>
            </a:r>
            <a:r>
              <a:rPr lang="it-IT" altLang="it-IT" sz="1400" b="0" dirty="0">
                <a:latin typeface="+mj-lt"/>
              </a:rPr>
              <a:t>storici così come delimitati dall’Atlante dei Centri Storici della provincia di Treviso</a:t>
            </a:r>
          </a:p>
          <a:p>
            <a:pPr algn="just" eaLnBrk="1" hangingPunct="1">
              <a:spcBef>
                <a:spcPct val="50000"/>
              </a:spcBef>
              <a:buFont typeface="Wingdings" pitchFamily="2" charset="2"/>
              <a:buChar char="§"/>
            </a:pPr>
            <a:r>
              <a:rPr lang="it-IT" altLang="it-IT" sz="1400" b="0" dirty="0">
                <a:latin typeface="+mj-lt"/>
              </a:rPr>
              <a:t>le aree a rischio idraulico in riferimento al P.A.I.  </a:t>
            </a:r>
          </a:p>
          <a:p>
            <a:pPr algn="just" eaLnBrk="1" hangingPunct="1">
              <a:spcBef>
                <a:spcPct val="50000"/>
              </a:spcBef>
              <a:buFont typeface="Wingdings" pitchFamily="2" charset="2"/>
              <a:buChar char="§"/>
            </a:pPr>
            <a:r>
              <a:rPr lang="it-IT" altLang="it-IT" sz="1400" b="0" dirty="0">
                <a:latin typeface="+mj-lt"/>
              </a:rPr>
              <a:t>fasce di rispetto (viabilità, ferrovia, </a:t>
            </a:r>
            <a:r>
              <a:rPr lang="it-IT" altLang="it-IT" sz="1400" b="0" dirty="0" err="1" smtClean="0">
                <a:latin typeface="+mj-lt"/>
              </a:rPr>
              <a:t>cimiteri,netanodotti</a:t>
            </a:r>
            <a:r>
              <a:rPr lang="it-IT" altLang="it-IT" sz="1400" b="0" dirty="0" smtClean="0">
                <a:latin typeface="+mj-lt"/>
              </a:rPr>
              <a:t>, </a:t>
            </a:r>
            <a:r>
              <a:rPr lang="it-IT" altLang="it-IT" sz="1400" b="0" dirty="0">
                <a:latin typeface="+mj-lt"/>
              </a:rPr>
              <a:t>ecc.) </a:t>
            </a:r>
          </a:p>
        </p:txBody>
      </p:sp>
      <p:pic>
        <p:nvPicPr>
          <p:cNvPr id="1028" name="Picture 4" descr="C:\Users\patrizio.baseotto\Desktop\1_Vincoli.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26422" y="1304925"/>
            <a:ext cx="4410074" cy="54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93976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8"/>
          <p:cNvSpPr txBox="1">
            <a:spLocks noChangeArrowheads="1"/>
          </p:cNvSpPr>
          <p:nvPr/>
        </p:nvSpPr>
        <p:spPr bwMode="auto">
          <a:xfrm>
            <a:off x="107950" y="188913"/>
            <a:ext cx="8928100" cy="1039812"/>
          </a:xfrm>
          <a:prstGeom prst="rect">
            <a:avLst/>
          </a:prstGeom>
          <a:solidFill>
            <a:srgbClr val="008080">
              <a:alpha val="40000"/>
            </a:srgbClr>
          </a:solidFill>
          <a:ln w="9525">
            <a:noFill/>
            <a:miter lim="800000"/>
            <a:headEnd/>
            <a:tailEnd/>
          </a:ln>
          <a:effectLst/>
        </p:spPr>
        <p:txBody>
          <a:bodyPr wrap="none" anchor="ctr"/>
          <a:lstStyle>
            <a:defPPr>
              <a:defRPr lang="it-IT"/>
            </a:defPPr>
            <a:lvl1pPr>
              <a:defRPr sz="2400" b="1">
                <a:latin typeface="Arial" charset="0"/>
              </a:defRPr>
            </a:lvl1pPr>
          </a:lstStyle>
          <a:p>
            <a:r>
              <a:rPr lang="it-IT" altLang="it-IT" dirty="0" smtClean="0"/>
              <a:t>CARTA </a:t>
            </a:r>
            <a:r>
              <a:rPr lang="it-IT" altLang="it-IT" dirty="0" smtClean="0"/>
              <a:t>DELLE INVARIANTI</a:t>
            </a:r>
            <a:endParaRPr lang="it-IT" altLang="it-IT" dirty="0"/>
          </a:p>
        </p:txBody>
      </p:sp>
      <p:sp>
        <p:nvSpPr>
          <p:cNvPr id="3" name="Rectangle 6"/>
          <p:cNvSpPr>
            <a:spLocks noChangeArrowheads="1"/>
          </p:cNvSpPr>
          <p:nvPr/>
        </p:nvSpPr>
        <p:spPr bwMode="auto">
          <a:xfrm>
            <a:off x="107950" y="1304925"/>
            <a:ext cx="8928100" cy="5437188"/>
          </a:xfrm>
          <a:prstGeom prst="rect">
            <a:avLst/>
          </a:prstGeom>
          <a:solidFill>
            <a:srgbClr val="008080">
              <a:alpha val="20000"/>
            </a:srgbClr>
          </a:solidFill>
          <a:ln w="9525">
            <a:noFill/>
            <a:miter lim="800000"/>
            <a:headEnd/>
            <a:tailEnd/>
          </a:ln>
          <a:effectLst/>
        </p:spPr>
        <p:txBody>
          <a:bodyPr wrap="none" anchor="ctr"/>
          <a:lstStyle/>
          <a:p>
            <a:pPr>
              <a:defRPr/>
            </a:pPr>
            <a:endParaRPr lang="it-IT">
              <a:latin typeface="Arial" charset="0"/>
            </a:endParaRPr>
          </a:p>
        </p:txBody>
      </p:sp>
      <p:sp>
        <p:nvSpPr>
          <p:cNvPr id="8" name="Text Box 8"/>
          <p:cNvSpPr txBox="1">
            <a:spLocks noChangeArrowheads="1"/>
          </p:cNvSpPr>
          <p:nvPr/>
        </p:nvSpPr>
        <p:spPr bwMode="auto">
          <a:xfrm>
            <a:off x="143948" y="1373042"/>
            <a:ext cx="4038600" cy="1600438"/>
          </a:xfrm>
          <a:prstGeom prst="rect">
            <a:avLst/>
          </a:prstGeom>
          <a:noFill/>
          <a:ln w="19050"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it-IT" sz="1400" dirty="0" smtClean="0"/>
              <a:t>Rappresenta </a:t>
            </a:r>
            <a:r>
              <a:rPr lang="it-IT" sz="1400" dirty="0"/>
              <a:t>i limiti che il PAT pone alla trasformazione del territorio, individuando quelle parti che, o per loro valore intrinseco o perché si intende maggiormente valorizzarle, costituiscono elementi di bassa trasformabilità sia dal punto di vista paesaggistico e ambientale sia da quello storico monumentale e testimoniale.</a:t>
            </a:r>
          </a:p>
        </p:txBody>
      </p:sp>
      <p:pic>
        <p:nvPicPr>
          <p:cNvPr id="2051" name="Picture 3" descr="C:\Users\patrizio.baseotto\Desktop\2_Invarianti.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25976" y="1294719"/>
            <a:ext cx="4410074" cy="54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41861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8"/>
          <p:cNvSpPr txBox="1">
            <a:spLocks noChangeArrowheads="1"/>
          </p:cNvSpPr>
          <p:nvPr/>
        </p:nvSpPr>
        <p:spPr bwMode="auto">
          <a:xfrm>
            <a:off x="107950" y="188913"/>
            <a:ext cx="8928100" cy="1039812"/>
          </a:xfrm>
          <a:prstGeom prst="rect">
            <a:avLst/>
          </a:prstGeom>
          <a:solidFill>
            <a:srgbClr val="008080">
              <a:alpha val="40000"/>
            </a:srgbClr>
          </a:solidFill>
          <a:ln w="9525">
            <a:noFill/>
            <a:miter lim="800000"/>
            <a:headEnd/>
            <a:tailEnd/>
          </a:ln>
          <a:effectLst/>
        </p:spPr>
        <p:txBody>
          <a:bodyPr wrap="none" anchor="ctr"/>
          <a:lstStyle>
            <a:defPPr>
              <a:defRPr lang="it-IT"/>
            </a:defPPr>
            <a:lvl1pPr>
              <a:defRPr sz="2400" b="1">
                <a:latin typeface="Arial" charset="0"/>
              </a:defRPr>
            </a:lvl1pPr>
          </a:lstStyle>
          <a:p>
            <a:r>
              <a:rPr lang="it-IT" altLang="it-IT" dirty="0" smtClean="0"/>
              <a:t>CARTA </a:t>
            </a:r>
            <a:r>
              <a:rPr lang="it-IT" altLang="it-IT" dirty="0" smtClean="0"/>
              <a:t>DELLE FRAGILITA’</a:t>
            </a:r>
            <a:endParaRPr lang="it-IT" altLang="it-IT" dirty="0"/>
          </a:p>
        </p:txBody>
      </p:sp>
      <p:sp>
        <p:nvSpPr>
          <p:cNvPr id="3" name="Rectangle 6"/>
          <p:cNvSpPr>
            <a:spLocks noChangeArrowheads="1"/>
          </p:cNvSpPr>
          <p:nvPr/>
        </p:nvSpPr>
        <p:spPr bwMode="auto">
          <a:xfrm>
            <a:off x="107950" y="1304925"/>
            <a:ext cx="8928100" cy="5437188"/>
          </a:xfrm>
          <a:prstGeom prst="rect">
            <a:avLst/>
          </a:prstGeom>
          <a:solidFill>
            <a:srgbClr val="008080">
              <a:alpha val="20000"/>
            </a:srgbClr>
          </a:solidFill>
          <a:ln w="9525">
            <a:noFill/>
            <a:miter lim="800000"/>
            <a:headEnd/>
            <a:tailEnd/>
          </a:ln>
          <a:effectLst/>
        </p:spPr>
        <p:txBody>
          <a:bodyPr wrap="none" anchor="ctr"/>
          <a:lstStyle/>
          <a:p>
            <a:pPr>
              <a:defRPr/>
            </a:pPr>
            <a:endParaRPr lang="it-IT">
              <a:latin typeface="Arial" charset="0"/>
            </a:endParaRPr>
          </a:p>
        </p:txBody>
      </p:sp>
      <p:sp>
        <p:nvSpPr>
          <p:cNvPr id="8" name="Text Box 8"/>
          <p:cNvSpPr txBox="1">
            <a:spLocks noChangeArrowheads="1"/>
          </p:cNvSpPr>
          <p:nvPr/>
        </p:nvSpPr>
        <p:spPr bwMode="auto">
          <a:xfrm>
            <a:off x="143948" y="1373042"/>
            <a:ext cx="4038600" cy="2031325"/>
          </a:xfrm>
          <a:prstGeom prst="rect">
            <a:avLst/>
          </a:prstGeom>
          <a:noFill/>
          <a:ln w="19050"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it-IT" sz="1400" dirty="0"/>
              <a:t>Evidenzia, in particolare, le diverse condizioni dei suoli ai fini della loro edificabilità, sia sotto l'aspetto idrogeologico, sia rispetto al dissesto idraulico. Evidenzia inoltre alcuni elementi del territorio da valorizzare che presentano particolari criticità sotto l'aspetto ambientale e/o paesaggistico (come ad esempio corsi d'acqua, arenili, aree umide minori</a:t>
            </a:r>
            <a:r>
              <a:rPr lang="it-IT" sz="1400" dirty="0" smtClean="0"/>
              <a:t>...).</a:t>
            </a:r>
          </a:p>
          <a:p>
            <a:pPr algn="just"/>
            <a:endParaRPr lang="it-IT" sz="1400" dirty="0"/>
          </a:p>
          <a:p>
            <a:pPr algn="just"/>
            <a:r>
              <a:rPr lang="it-IT" sz="1400" dirty="0" smtClean="0"/>
              <a:t> </a:t>
            </a:r>
            <a:endParaRPr lang="it-IT" sz="1400" dirty="0"/>
          </a:p>
        </p:txBody>
      </p:sp>
      <p:pic>
        <p:nvPicPr>
          <p:cNvPr id="3075" name="Picture 3" descr="C:\Users\patrizio.baseotto\Desktop\3_Fragilità.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27553" y="1294719"/>
            <a:ext cx="4408943" cy="54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4408321"/>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371</TotalTime>
  <Words>1013</Words>
  <Application>Microsoft Office PowerPoint</Application>
  <PresentationFormat>Presentazione su schermo (4:3)</PresentationFormat>
  <Paragraphs>101</Paragraphs>
  <Slides>12</Slides>
  <Notes>0</Notes>
  <HiddenSlides>0</HiddenSlides>
  <MMClips>0</MMClips>
  <ScaleCrop>false</ScaleCrop>
  <HeadingPairs>
    <vt:vector size="4" baseType="variant">
      <vt:variant>
        <vt:lpstr>Tema</vt:lpstr>
      </vt:variant>
      <vt:variant>
        <vt:i4>1</vt:i4>
      </vt:variant>
      <vt:variant>
        <vt:lpstr>Titoli diapositive</vt:lpstr>
      </vt:variant>
      <vt:variant>
        <vt:i4>12</vt:i4>
      </vt:variant>
    </vt:vector>
  </HeadingPairs>
  <TitlesOfParts>
    <vt:vector size="13" baseType="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Patrizio Baseotto</dc:creator>
  <cp:lastModifiedBy>Patrizio Baseotto</cp:lastModifiedBy>
  <cp:revision>21</cp:revision>
  <dcterms:created xsi:type="dcterms:W3CDTF">2015-10-16T14:01:32Z</dcterms:created>
  <dcterms:modified xsi:type="dcterms:W3CDTF">2016-07-25T13:29:48Z</dcterms:modified>
</cp:coreProperties>
</file>